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84" r:id="rId2"/>
    <p:sldId id="261" r:id="rId3"/>
    <p:sldId id="262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282" r:id="rId39"/>
    <p:sldId id="28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00214-2EFE-4CF8-8B9D-36F636B8E970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481FE-7D01-4F3E-8D60-8ED1D4A9A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94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5646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80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816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7126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511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047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565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F7951-DF3F-4858-8829-EA98CE09668F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10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40D4-C043-4E07-923B-5ACCDE010F2D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0B29-C80E-4CC9-A262-56511814C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37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40D4-C043-4E07-923B-5ACCDE010F2D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0B29-C80E-4CC9-A262-56511814C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7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40D4-C043-4E07-923B-5ACCDE010F2D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0B29-C80E-4CC9-A262-56511814C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29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40D4-C043-4E07-923B-5ACCDE010F2D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0B29-C80E-4CC9-A262-56511814C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80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40D4-C043-4E07-923B-5ACCDE010F2D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0B29-C80E-4CC9-A262-56511814C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15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40D4-C043-4E07-923B-5ACCDE010F2D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0B29-C80E-4CC9-A262-56511814C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78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40D4-C043-4E07-923B-5ACCDE010F2D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0B29-C80E-4CC9-A262-56511814C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83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40D4-C043-4E07-923B-5ACCDE010F2D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0B29-C80E-4CC9-A262-56511814C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58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40D4-C043-4E07-923B-5ACCDE010F2D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0B29-C80E-4CC9-A262-56511814C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2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40D4-C043-4E07-923B-5ACCDE010F2D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0B29-C80E-4CC9-A262-56511814C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4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40D4-C043-4E07-923B-5ACCDE010F2D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50B29-C80E-4CC9-A262-56511814C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68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540D4-C043-4E07-923B-5ACCDE010F2D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50B29-C80E-4CC9-A262-56511814C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48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MsrbSaBSF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96EE0-0733-4AA6-938D-40A11B6AC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9FA68-919F-459A-B994-7A6C6CB3B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2672EC-58EF-4222-8E61-C564F189C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88"/>
          <a:stretch/>
        </p:blipFill>
        <p:spPr>
          <a:xfrm>
            <a:off x="0" y="-73891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DE9375-F692-4672-8EFF-B28732497E98}"/>
              </a:ext>
            </a:extLst>
          </p:cNvPr>
          <p:cNvSpPr/>
          <p:nvPr/>
        </p:nvSpPr>
        <p:spPr>
          <a:xfrm>
            <a:off x="4815919" y="635491"/>
            <a:ext cx="737608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500" b="1" dirty="0"/>
              <a:t>MICRONUTRIENT </a:t>
            </a:r>
            <a:r>
              <a:rPr lang="en-US" sz="4500" b="1" dirty="0" smtClean="0"/>
              <a:t>IMBALANCE</a:t>
            </a:r>
            <a:endParaRPr lang="en-IN" sz="4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80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8100306" y="0"/>
            <a:ext cx="4099410" cy="2321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169" y="538885"/>
            <a:ext cx="7048387" cy="72289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Find your answer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B6C109-D9E0-446C-9A38-49BB658B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93" y="2588456"/>
            <a:ext cx="4603968" cy="35705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84981" y="2370405"/>
            <a:ext cx="10515600" cy="3252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BF6C5-4FEE-41C8-99A6-BD1B56207F1A}"/>
              </a:ext>
            </a:extLst>
          </p:cNvPr>
          <p:cNvSpPr txBox="1"/>
          <p:nvPr/>
        </p:nvSpPr>
        <p:spPr>
          <a:xfrm>
            <a:off x="514169" y="2603725"/>
            <a:ext cx="802692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</a:rPr>
              <a:t>1. Is it true that garlic oil increases vitamin B</a:t>
            </a:r>
            <a:r>
              <a:rPr lang="en-US" sz="2600" b="1" baseline="-25000" dirty="0">
                <a:solidFill>
                  <a:srgbClr val="FF0000"/>
                </a:solidFill>
              </a:rPr>
              <a:t>1</a:t>
            </a:r>
            <a:r>
              <a:rPr lang="en-US" sz="2600" b="1" dirty="0">
                <a:solidFill>
                  <a:srgbClr val="FF0000"/>
                </a:solidFill>
              </a:rPr>
              <a:t> absorption?</a:t>
            </a:r>
          </a:p>
          <a:p>
            <a:endParaRPr lang="en-US" sz="2600" b="1" dirty="0">
              <a:solidFill>
                <a:srgbClr val="FF0000"/>
              </a:solidFill>
            </a:endParaRPr>
          </a:p>
          <a:p>
            <a:endParaRPr lang="en-US" sz="2600" b="1" dirty="0">
              <a:solidFill>
                <a:srgbClr val="FF0000"/>
              </a:solidFill>
            </a:endParaRPr>
          </a:p>
          <a:p>
            <a:endParaRPr lang="en-US" sz="2600" b="1" dirty="0">
              <a:solidFill>
                <a:srgbClr val="FF0000"/>
              </a:solidFill>
            </a:endParaRPr>
          </a:p>
          <a:p>
            <a:endParaRPr lang="en-US" sz="2600" b="1" dirty="0">
              <a:solidFill>
                <a:srgbClr val="FF0000"/>
              </a:solidFill>
            </a:endParaRPr>
          </a:p>
          <a:p>
            <a:r>
              <a:rPr lang="en-US" sz="2600" b="1" dirty="0">
                <a:solidFill>
                  <a:srgbClr val="FF0000"/>
                </a:solidFill>
              </a:rPr>
              <a:t>2. Can you get B vitamins from vegetables?</a:t>
            </a:r>
            <a:endParaRPr lang="en-IN" sz="2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19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6618-A54A-40A4-A18E-2549C5051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146" y="1868635"/>
            <a:ext cx="7202667" cy="4351338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b="1" dirty="0">
                <a:solidFill>
                  <a:srgbClr val="FF0000"/>
                </a:solidFill>
              </a:rPr>
              <a:t>Pellagra</a:t>
            </a:r>
          </a:p>
          <a:p>
            <a:r>
              <a:rPr lang="en-IN" b="1" dirty="0"/>
              <a:t>Thick, scaly pigmented rash on skin exposed to sunlight</a:t>
            </a:r>
          </a:p>
          <a:p>
            <a:r>
              <a:rPr lang="en-IN" b="1" dirty="0"/>
              <a:t>Swollen mouth and bright red tongue</a:t>
            </a:r>
          </a:p>
          <a:p>
            <a:r>
              <a:rPr lang="en-IN" b="1" dirty="0"/>
              <a:t>Vomiting and diarrhoea</a:t>
            </a:r>
          </a:p>
          <a:p>
            <a:r>
              <a:rPr lang="en-IN" b="1" dirty="0"/>
              <a:t>Headache </a:t>
            </a:r>
          </a:p>
          <a:p>
            <a:r>
              <a:rPr lang="en-IN" b="1" dirty="0"/>
              <a:t>Apathy</a:t>
            </a:r>
          </a:p>
          <a:p>
            <a:r>
              <a:rPr lang="en-IN" b="1" dirty="0"/>
              <a:t>Fatigue </a:t>
            </a:r>
          </a:p>
          <a:p>
            <a:r>
              <a:rPr lang="en-IN" b="1" dirty="0"/>
              <a:t>Depression </a:t>
            </a:r>
          </a:p>
          <a:p>
            <a:r>
              <a:rPr lang="en-IN" b="1" dirty="0"/>
              <a:t>Disorientation</a:t>
            </a:r>
          </a:p>
          <a:p>
            <a:r>
              <a:rPr lang="en-IN" b="1" dirty="0"/>
              <a:t>Memory loss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41C2BC-B402-41E3-9787-9CCBA9E65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12" y="241374"/>
            <a:ext cx="7476241" cy="1050100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Vitamin B3 (Niacin) - Deficiency</a:t>
            </a:r>
            <a:endParaRPr lang="en-IN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D5FEB9-C01F-4399-AD5E-E2E3ABAA2B62}"/>
              </a:ext>
            </a:extLst>
          </p:cNvPr>
          <p:cNvGrpSpPr/>
          <p:nvPr/>
        </p:nvGrpSpPr>
        <p:grpSpPr>
          <a:xfrm>
            <a:off x="9029701" y="84840"/>
            <a:ext cx="3035259" cy="6629847"/>
            <a:chOff x="9029701" y="84840"/>
            <a:chExt cx="3035259" cy="66298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DF9910-AE92-4830-98BD-8465F7467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9701" y="84840"/>
              <a:ext cx="3018751" cy="217313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51B14C-6DF7-46C6-9ACC-1222A36E0D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454" r="13028"/>
            <a:stretch/>
          </p:blipFill>
          <p:spPr>
            <a:xfrm>
              <a:off x="9029701" y="4415224"/>
              <a:ext cx="3018751" cy="229946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E0C75A-A2FA-426F-8544-DE50B872E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43474" y="2311453"/>
              <a:ext cx="3021486" cy="205029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F9BDEE2-B183-4929-9739-E1C031E8AF5C}"/>
                </a:ext>
              </a:extLst>
            </p:cNvPr>
            <p:cNvSpPr/>
            <p:nvPr/>
          </p:nvSpPr>
          <p:spPr>
            <a:xfrm>
              <a:off x="9829431" y="1868635"/>
              <a:ext cx="17247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/>
                <a:t>Pigmented rash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483B17-0703-4140-9813-8CACC156CC98}"/>
                </a:ext>
              </a:extLst>
            </p:cNvPr>
            <p:cNvSpPr/>
            <p:nvPr/>
          </p:nvSpPr>
          <p:spPr>
            <a:xfrm>
              <a:off x="9072860" y="3834488"/>
              <a:ext cx="28499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/>
                <a:t>Bright red </a:t>
              </a:r>
              <a:r>
                <a:rPr lang="en-IN" b="1" dirty="0" smtClean="0"/>
                <a:t>tongue (Glossitis)</a:t>
              </a:r>
              <a:endParaRPr lang="en-I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F1EEBFD-AD2F-4C52-8F92-9D7102482875}"/>
                </a:ext>
              </a:extLst>
            </p:cNvPr>
            <p:cNvSpPr/>
            <p:nvPr/>
          </p:nvSpPr>
          <p:spPr>
            <a:xfrm>
              <a:off x="9994480" y="6206781"/>
              <a:ext cx="11194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/>
                <a:t>Scaly Skin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28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F4A0D-5F74-4F69-B90D-49CF281A3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3955" cy="4351338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lnSpcReduction="10000"/>
          </a:bodyPr>
          <a:lstStyle/>
          <a:p>
            <a:r>
              <a:rPr lang="en-US" b="1" dirty="0"/>
              <a:t>Numbness and burning of the hands and feet</a:t>
            </a:r>
          </a:p>
          <a:p>
            <a:r>
              <a:rPr lang="en-US" b="1" dirty="0"/>
              <a:t>Headache</a:t>
            </a:r>
          </a:p>
          <a:p>
            <a:r>
              <a:rPr lang="en-US" b="1" dirty="0"/>
              <a:t>Extreme tiredness</a:t>
            </a:r>
          </a:p>
          <a:p>
            <a:r>
              <a:rPr lang="en-US" b="1" dirty="0"/>
              <a:t>Irritability</a:t>
            </a:r>
          </a:p>
          <a:p>
            <a:r>
              <a:rPr lang="en-US" b="1" dirty="0"/>
              <a:t>Restlessness</a:t>
            </a:r>
          </a:p>
          <a:p>
            <a:r>
              <a:rPr lang="en-US" b="1" dirty="0"/>
              <a:t>Sleeping problems</a:t>
            </a:r>
          </a:p>
          <a:p>
            <a:r>
              <a:rPr lang="en-US" b="1" dirty="0"/>
              <a:t>Stomach pain</a:t>
            </a:r>
          </a:p>
          <a:p>
            <a:r>
              <a:rPr lang="en-US" b="1" dirty="0"/>
              <a:t>Heartburn</a:t>
            </a:r>
          </a:p>
          <a:p>
            <a:r>
              <a:rPr lang="en-US" b="1" dirty="0"/>
              <a:t>Diarrhea, nausea, vomiting, and loss of appetite.</a:t>
            </a:r>
            <a:endParaRPr lang="en-IN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C698BC-9F99-4C47-BC44-6CA2A6D2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87" y="232551"/>
            <a:ext cx="9481457" cy="896453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Vitamin B5 (Pantothenic Acid) - Deficiency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C5C8B-5A1B-4F33-B90E-859B7B55A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698" y="1212980"/>
            <a:ext cx="3034678" cy="2867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976DE6-0E14-48BA-A405-00EAF35AA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23" r="8128"/>
          <a:stretch/>
        </p:blipFill>
        <p:spPr>
          <a:xfrm>
            <a:off x="8837428" y="4207479"/>
            <a:ext cx="3117948" cy="25962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AD29B8-F546-4D86-A2E8-D8892FE9250B}"/>
              </a:ext>
            </a:extLst>
          </p:cNvPr>
          <p:cNvSpPr/>
          <p:nvPr/>
        </p:nvSpPr>
        <p:spPr>
          <a:xfrm>
            <a:off x="8934228" y="3631962"/>
            <a:ext cx="3021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Burning of the hands and feet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579B62-E27B-44B1-AAA1-2DB1E9D46B2E}"/>
              </a:ext>
            </a:extLst>
          </p:cNvPr>
          <p:cNvSpPr/>
          <p:nvPr/>
        </p:nvSpPr>
        <p:spPr>
          <a:xfrm>
            <a:off x="10781657" y="5505602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Heartburn</a:t>
            </a:r>
          </a:p>
        </p:txBody>
      </p:sp>
    </p:spTree>
    <p:extLst>
      <p:ext uri="{BB962C8B-B14F-4D97-AF65-F5344CB8AC3E}">
        <p14:creationId xmlns:p14="http://schemas.microsoft.com/office/powerpoint/2010/main" val="28919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D3C50-0998-43D0-B099-FA0C8454C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77" y="1511563"/>
            <a:ext cx="7302631" cy="2667000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Dermatitis</a:t>
            </a:r>
          </a:p>
          <a:p>
            <a:r>
              <a:rPr lang="en-IN" b="1" dirty="0"/>
              <a:t>Peripheral neuropathy</a:t>
            </a:r>
          </a:p>
          <a:p>
            <a:r>
              <a:rPr lang="en-IN" b="1" dirty="0"/>
              <a:t>Seborrheic dermatitis</a:t>
            </a:r>
          </a:p>
          <a:p>
            <a:r>
              <a:rPr lang="en-IN" b="1" dirty="0"/>
              <a:t>Glossitis and cheilosis</a:t>
            </a:r>
          </a:p>
          <a:p>
            <a:r>
              <a:rPr lang="en-IN" b="1" dirty="0"/>
              <a:t>In adults, depression, confusion, and seizures.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50DC1C-B279-4C7E-930C-3B3782B8F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166" y="320911"/>
            <a:ext cx="8140831" cy="868369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US" b="1" dirty="0"/>
              <a:t>Vitamin B6 (Pyridoxine) - Deficiency</a:t>
            </a:r>
            <a:endParaRPr lang="en-IN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0F7D35-2ADD-4667-98C4-266A888FEB30}"/>
              </a:ext>
            </a:extLst>
          </p:cNvPr>
          <p:cNvGrpSpPr/>
          <p:nvPr/>
        </p:nvGrpSpPr>
        <p:grpSpPr>
          <a:xfrm>
            <a:off x="4812589" y="90291"/>
            <a:ext cx="7276775" cy="6767709"/>
            <a:chOff x="4785267" y="90291"/>
            <a:chExt cx="7276775" cy="67677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667FCD-A71E-495B-93B6-F6FADEECF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43754" y="90291"/>
              <a:ext cx="3318288" cy="222325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BC11E0-5531-47A7-B0B7-032911D57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3324" y="2313544"/>
              <a:ext cx="2822731" cy="186501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06C200-4ACC-4A8D-B822-1911C91B1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0831" y="4191000"/>
              <a:ext cx="3810000" cy="2667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2F8760D-D351-4942-BFCD-3B88A8A7A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5267" y="4533043"/>
              <a:ext cx="3273608" cy="218240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727CCB2-18B7-44F2-A57A-B5DC2BDA52A2}"/>
                </a:ext>
              </a:extLst>
            </p:cNvPr>
            <p:cNvSpPr/>
            <p:nvPr/>
          </p:nvSpPr>
          <p:spPr>
            <a:xfrm>
              <a:off x="10624689" y="1783426"/>
              <a:ext cx="11908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Dermatitis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42E533F-76D8-4673-82FE-54E274A1EC37}"/>
                </a:ext>
              </a:extLst>
            </p:cNvPr>
            <p:cNvSpPr/>
            <p:nvPr/>
          </p:nvSpPr>
          <p:spPr>
            <a:xfrm>
              <a:off x="9519514" y="3789570"/>
              <a:ext cx="22472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/>
                <a:t>Seborrheic dermatitis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8D2299-2ED1-4234-BF84-DBAC38108F10}"/>
                </a:ext>
              </a:extLst>
            </p:cNvPr>
            <p:cNvSpPr/>
            <p:nvPr/>
          </p:nvSpPr>
          <p:spPr>
            <a:xfrm>
              <a:off x="10542016" y="6217150"/>
              <a:ext cx="10198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/>
                <a:t>Cheilosis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E95854-DFAE-4AAF-A304-A930704B84E7}"/>
                </a:ext>
              </a:extLst>
            </p:cNvPr>
            <p:cNvSpPr/>
            <p:nvPr/>
          </p:nvSpPr>
          <p:spPr>
            <a:xfrm>
              <a:off x="4880993" y="5043651"/>
              <a:ext cx="964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/>
                <a:t>Seizures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039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8100306" y="0"/>
            <a:ext cx="4099410" cy="2321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169" y="538885"/>
            <a:ext cx="7048387" cy="72289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Find your answer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B6C109-D9E0-446C-9A38-49BB658B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93" y="2588456"/>
            <a:ext cx="4603968" cy="35705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84981" y="2370405"/>
            <a:ext cx="10515600" cy="3252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B01C46-51F7-4FC8-805C-3D323F351BE3}"/>
              </a:ext>
            </a:extLst>
          </p:cNvPr>
          <p:cNvSpPr txBox="1"/>
          <p:nvPr/>
        </p:nvSpPr>
        <p:spPr>
          <a:xfrm>
            <a:off x="333793" y="1622061"/>
            <a:ext cx="793351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1. Niacin is involved in: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b="1" dirty="0"/>
              <a:t>DNA repair.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b="1" dirty="0"/>
              <a:t>Production of steroid hormones.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b="1" dirty="0"/>
              <a:t>Converting carbohydrates into energy.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400" b="1" dirty="0"/>
              <a:t>All of the above.</a:t>
            </a:r>
          </a:p>
          <a:p>
            <a:pPr marL="342900" indent="-342900">
              <a:buFont typeface="+mj-lt"/>
              <a:buAutoNum type="alphaLcParenR"/>
            </a:pPr>
            <a:endParaRPr lang="en-US" sz="2400" b="1" dirty="0"/>
          </a:p>
          <a:p>
            <a:endParaRPr lang="en-US" sz="2400" b="1" dirty="0"/>
          </a:p>
          <a:p>
            <a:r>
              <a:rPr lang="en-US" sz="2400" b="1" dirty="0">
                <a:solidFill>
                  <a:srgbClr val="FF0000"/>
                </a:solidFill>
              </a:rPr>
              <a:t>2. Is it better to take B complex or individual B vitamins?</a:t>
            </a:r>
          </a:p>
        </p:txBody>
      </p:sp>
    </p:spTree>
    <p:extLst>
      <p:ext uri="{BB962C8B-B14F-4D97-AF65-F5344CB8AC3E}">
        <p14:creationId xmlns:p14="http://schemas.microsoft.com/office/powerpoint/2010/main" val="298751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F34D1-08A5-4FB6-93E3-1B9255B38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55795"/>
            <a:ext cx="7857932" cy="791871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b="1" dirty="0"/>
              <a:t>Vitamin B9 (Folic Acid) - Deficiency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62AA4-EB31-44D4-A95A-2A089C2CB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68" y="1847630"/>
            <a:ext cx="3989095" cy="3642455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</a:rPr>
              <a:t>Megaloblastic Anemia</a:t>
            </a:r>
          </a:p>
          <a:p>
            <a:pPr lvl="1"/>
            <a:r>
              <a:rPr lang="en-US" sz="2800" b="1" dirty="0"/>
              <a:t>Persistent fatigue.</a:t>
            </a:r>
          </a:p>
          <a:p>
            <a:pPr lvl="1"/>
            <a:r>
              <a:rPr lang="en-US" sz="2800" b="1" dirty="0"/>
              <a:t>Weakness.</a:t>
            </a:r>
          </a:p>
          <a:p>
            <a:pPr lvl="1"/>
            <a:r>
              <a:rPr lang="en-US" sz="2800" b="1" dirty="0"/>
              <a:t>Lethargy.</a:t>
            </a:r>
          </a:p>
          <a:p>
            <a:pPr lvl="1"/>
            <a:r>
              <a:rPr lang="en-US" sz="2800" b="1" dirty="0"/>
              <a:t>Pale skin.</a:t>
            </a:r>
          </a:p>
          <a:p>
            <a:pPr lvl="1"/>
            <a:r>
              <a:rPr lang="en-US" sz="2800" b="1" dirty="0"/>
              <a:t>Shortness of breath.</a:t>
            </a:r>
          </a:p>
          <a:p>
            <a:pPr lvl="1"/>
            <a:r>
              <a:rPr lang="en-US" sz="2800" b="1" dirty="0"/>
              <a:t>Irritability.</a:t>
            </a:r>
          </a:p>
          <a:p>
            <a:pPr marL="0" indent="0">
              <a:buNone/>
            </a:pPr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27DEFF-53BB-46C9-B6CD-60CC392A5E2D}"/>
              </a:ext>
            </a:extLst>
          </p:cNvPr>
          <p:cNvGrpSpPr/>
          <p:nvPr/>
        </p:nvGrpSpPr>
        <p:grpSpPr>
          <a:xfrm>
            <a:off x="4318082" y="1274608"/>
            <a:ext cx="7698350" cy="5441497"/>
            <a:chOff x="4318082" y="1274608"/>
            <a:chExt cx="7698350" cy="54414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D22F531-2415-45C3-B6AA-FC82F0640B1D}"/>
                </a:ext>
              </a:extLst>
            </p:cNvPr>
            <p:cNvGrpSpPr/>
            <p:nvPr/>
          </p:nvGrpSpPr>
          <p:grpSpPr>
            <a:xfrm>
              <a:off x="4318082" y="1274608"/>
              <a:ext cx="7698350" cy="5441497"/>
              <a:chOff x="4318082" y="1209464"/>
              <a:chExt cx="7698350" cy="544149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D6F7FD1-D4EF-4C65-B9CD-780A6A98E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72542" y="1209464"/>
                <a:ext cx="3843265" cy="248738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D1D3B85-3796-4A45-8E4B-714D3D32D0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72541" y="3795794"/>
                <a:ext cx="3943891" cy="285516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6319BD3-1899-439B-9292-5DDB753A9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8082" y="2285999"/>
                <a:ext cx="3653834" cy="2855167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1990A1-BBB3-45D6-8425-D8280F797CB4}"/>
                </a:ext>
              </a:extLst>
            </p:cNvPr>
            <p:cNvSpPr/>
            <p:nvPr/>
          </p:nvSpPr>
          <p:spPr>
            <a:xfrm>
              <a:off x="4966748" y="5120753"/>
              <a:ext cx="23037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Megaloblastic Anemia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E2211D-D1C8-49FD-890A-0B90087A16FD}"/>
                </a:ext>
              </a:extLst>
            </p:cNvPr>
            <p:cNvSpPr/>
            <p:nvPr/>
          </p:nvSpPr>
          <p:spPr>
            <a:xfrm>
              <a:off x="10622852" y="6036716"/>
              <a:ext cx="10233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Pale skin</a:t>
              </a:r>
              <a:endParaRPr lang="en-IN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4CBBDB-C70D-4C60-9BBA-5EEC348319AC}"/>
                </a:ext>
              </a:extLst>
            </p:cNvPr>
            <p:cNvSpPr/>
            <p:nvPr/>
          </p:nvSpPr>
          <p:spPr>
            <a:xfrm>
              <a:off x="10815780" y="3244334"/>
              <a:ext cx="10107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Lethargy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4385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E2A2-D5C3-4FC4-84A6-8BDF8C8D8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81" y="203394"/>
            <a:ext cx="8850767" cy="1320606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pPr algn="ctr"/>
            <a:r>
              <a:rPr lang="en-US" b="1" dirty="0"/>
              <a:t>Vitamin B12 (Cyanocobalamin) - Deficien</a:t>
            </a:r>
            <a:r>
              <a:rPr lang="en-US" sz="4800" b="1" dirty="0"/>
              <a:t>cy</a:t>
            </a:r>
            <a:endParaRPr lang="en-IN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0A6EE-C5C1-4574-A8D6-4A8E7DEEA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306" y="1878330"/>
            <a:ext cx="7727302" cy="4693299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Pernicious </a:t>
            </a:r>
            <a:r>
              <a:rPr lang="en-US" sz="3200" b="1" dirty="0" smtClean="0">
                <a:solidFill>
                  <a:srgbClr val="FF0000"/>
                </a:solidFill>
              </a:rPr>
              <a:t>Anemia (Microcytic Anemia/Sickle Cell Anemia) </a:t>
            </a:r>
            <a:endParaRPr lang="en-US" sz="3200" b="1" dirty="0">
              <a:solidFill>
                <a:srgbClr val="FF0000"/>
              </a:solidFill>
            </a:endParaRPr>
          </a:p>
          <a:p>
            <a:pPr lvl="1"/>
            <a:r>
              <a:rPr lang="en-US" sz="2800" b="1" dirty="0"/>
              <a:t>Weakness, tiredness, or light headedness.</a:t>
            </a:r>
          </a:p>
          <a:p>
            <a:pPr lvl="1"/>
            <a:r>
              <a:rPr lang="en-US" sz="2800" b="1" dirty="0"/>
              <a:t>Heart palpitations and shortness of breath.</a:t>
            </a:r>
          </a:p>
          <a:p>
            <a:pPr lvl="1"/>
            <a:r>
              <a:rPr lang="en-US" sz="2800" b="1" dirty="0"/>
              <a:t>Pale skin.</a:t>
            </a:r>
          </a:p>
          <a:p>
            <a:pPr lvl="1"/>
            <a:r>
              <a:rPr lang="en-US" sz="2800" b="1" dirty="0"/>
              <a:t>A smooth tongue.</a:t>
            </a:r>
          </a:p>
          <a:p>
            <a:pPr lvl="1"/>
            <a:r>
              <a:rPr lang="en-US" sz="2800" b="1" dirty="0"/>
              <a:t>Constipation, diarrhea, loss of appetite, or gas.</a:t>
            </a:r>
          </a:p>
          <a:p>
            <a:pPr lvl="1"/>
            <a:r>
              <a:rPr lang="en-US" sz="2800" b="1" dirty="0"/>
              <a:t>Nerve problems like numbness or tingling, muscle weakness, and problems walking.</a:t>
            </a:r>
          </a:p>
          <a:p>
            <a:pPr lvl="1"/>
            <a:r>
              <a:rPr lang="en-US" sz="2800" b="1" dirty="0"/>
              <a:t>Vision loss.</a:t>
            </a:r>
          </a:p>
          <a:p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33F132-C1B7-4A0A-9358-9ED349C6B48C}"/>
              </a:ext>
            </a:extLst>
          </p:cNvPr>
          <p:cNvGrpSpPr/>
          <p:nvPr/>
        </p:nvGrpSpPr>
        <p:grpSpPr>
          <a:xfrm>
            <a:off x="9051605" y="156740"/>
            <a:ext cx="3118586" cy="6701260"/>
            <a:chOff x="9051605" y="156740"/>
            <a:chExt cx="3118586" cy="67012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253FCA6-3D77-4AA9-9595-3A2F5361F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52839" y="156740"/>
              <a:ext cx="2932275" cy="195330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8E170B9-260C-45B5-8BA0-1F4AD24C8C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156" r="6360"/>
            <a:stretch/>
          </p:blipFill>
          <p:spPr>
            <a:xfrm>
              <a:off x="9051605" y="2229554"/>
              <a:ext cx="2932275" cy="187591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11EBF51-D70A-4C35-A776-7207B9320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51605" y="4224980"/>
              <a:ext cx="3039314" cy="25153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64B98B-EA17-44AF-B6E1-FA69E868A0D4}"/>
                </a:ext>
              </a:extLst>
            </p:cNvPr>
            <p:cNvSpPr/>
            <p:nvPr/>
          </p:nvSpPr>
          <p:spPr>
            <a:xfrm>
              <a:off x="9591122" y="6488668"/>
              <a:ext cx="19602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Pernicious Anemia</a:t>
              </a:r>
              <a:endParaRPr lang="en-IN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40C37C-6586-42EF-9CF6-DCB159B24D9D}"/>
                </a:ext>
              </a:extLst>
            </p:cNvPr>
            <p:cNvSpPr/>
            <p:nvPr/>
          </p:nvSpPr>
          <p:spPr>
            <a:xfrm>
              <a:off x="9760023" y="3736137"/>
              <a:ext cx="20603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Shortness of breath</a:t>
              </a:r>
              <a:endParaRPr lang="en-I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216B1DE-A677-45EE-B59B-16C46A19804C}"/>
                </a:ext>
              </a:extLst>
            </p:cNvPr>
            <p:cNvSpPr/>
            <p:nvPr/>
          </p:nvSpPr>
          <p:spPr>
            <a:xfrm>
              <a:off x="10205742" y="203394"/>
              <a:ext cx="19644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Heart palpitations 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83541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93636-6F46-44EA-A204-E2C7DDA08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88" y="163781"/>
            <a:ext cx="8506526" cy="800742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b="1" dirty="0"/>
              <a:t>Vitamin C (Ascorbic Acid) - Deficiency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39C4F-AD4F-4BCE-8853-4B65D670F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371" y="1224669"/>
            <a:ext cx="5758857" cy="5469550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b="1" dirty="0">
                <a:solidFill>
                  <a:srgbClr val="FF0000"/>
                </a:solidFill>
              </a:rPr>
              <a:t>SCURVY</a:t>
            </a:r>
          </a:p>
          <a:p>
            <a:r>
              <a:rPr lang="en-US" b="1" dirty="0"/>
              <a:t>Tiredness and weakness.</a:t>
            </a:r>
          </a:p>
          <a:p>
            <a:r>
              <a:rPr lang="en-US" b="1" dirty="0"/>
              <a:t>Muscle and joint pains.</a:t>
            </a:r>
          </a:p>
          <a:p>
            <a:r>
              <a:rPr lang="en-US" b="1" dirty="0"/>
              <a:t>Easy bruising.</a:t>
            </a:r>
          </a:p>
          <a:p>
            <a:r>
              <a:rPr lang="en-US" b="1" dirty="0"/>
              <a:t>Red-blue bruises on your skin.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/>
              <a:t> Poor healing of wounds.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/>
              <a:t> Tooth loss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/>
              <a:t> Dry skin.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/>
              <a:t> Splitting hair.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/>
              <a:t> Swelling and discoloration of your gums.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/>
              <a:t> Sudden and unexpected bleeding from your gums.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/>
              <a:t> Nose bleeds.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88C41AD-ACF7-4DA5-9CA9-344322CC1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930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B7D972-B7F9-47B7-9EE2-A3027BE222A1}"/>
              </a:ext>
            </a:extLst>
          </p:cNvPr>
          <p:cNvGrpSpPr/>
          <p:nvPr/>
        </p:nvGrpSpPr>
        <p:grpSpPr>
          <a:xfrm>
            <a:off x="6147441" y="1224669"/>
            <a:ext cx="5931634" cy="5469550"/>
            <a:chOff x="6147441" y="1723689"/>
            <a:chExt cx="5931634" cy="49705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74A4EA9-C30F-4FF6-925E-A18153E46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81254" y="1723689"/>
              <a:ext cx="2941061" cy="208305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5CD67D-8061-4F9A-88ED-0FFC88903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9075" y="3950741"/>
              <a:ext cx="3810000" cy="274347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9112D0-CDD0-46A4-AAA7-971FF7F7C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6773" y="1723689"/>
              <a:ext cx="2832866" cy="21246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59F2E2-3439-461A-95D6-CFA15E612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47441" y="3882595"/>
              <a:ext cx="2047057" cy="281162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1D6B7E3-0412-4078-87CD-FA892A380630}"/>
                </a:ext>
              </a:extLst>
            </p:cNvPr>
            <p:cNvSpPr/>
            <p:nvPr/>
          </p:nvSpPr>
          <p:spPr>
            <a:xfrm>
              <a:off x="9632303" y="3342312"/>
              <a:ext cx="18389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1" dirty="0">
                  <a:latin typeface="Arial" panose="020B0604020202020204" pitchFamily="34" charset="0"/>
                </a:rPr>
                <a:t>Bleeding gums</a:t>
              </a:r>
              <a:endParaRPr lang="en-IN" b="1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5258F9-48A3-4456-8143-FAD472983931}"/>
                </a:ext>
              </a:extLst>
            </p:cNvPr>
            <p:cNvSpPr/>
            <p:nvPr/>
          </p:nvSpPr>
          <p:spPr>
            <a:xfrm>
              <a:off x="6655586" y="3359601"/>
              <a:ext cx="17876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1" dirty="0">
                  <a:latin typeface="Arial" panose="020B0604020202020204" pitchFamily="34" charset="0"/>
                </a:rPr>
                <a:t>Bleeding Nos</a:t>
              </a:r>
              <a:r>
                <a:rPr lang="en-US" altLang="en-US" dirty="0">
                  <a:latin typeface="Arial" panose="020B0604020202020204" pitchFamily="34" charset="0"/>
                </a:rPr>
                <a:t>e</a:t>
              </a:r>
              <a:endParaRPr lang="en-IN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9B7ABF-408F-4363-B621-7A07128D3777}"/>
                </a:ext>
              </a:extLst>
            </p:cNvPr>
            <p:cNvSpPr/>
            <p:nvPr/>
          </p:nvSpPr>
          <p:spPr>
            <a:xfrm>
              <a:off x="6411788" y="6003258"/>
              <a:ext cx="15183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1" dirty="0">
                  <a:latin typeface="Arial" panose="020B0604020202020204" pitchFamily="34" charset="0"/>
                </a:rPr>
                <a:t>Red</a:t>
              </a:r>
              <a:r>
                <a:rPr lang="en-US" altLang="en-US" dirty="0">
                  <a:latin typeface="Arial" panose="020B0604020202020204" pitchFamily="34" charset="0"/>
                </a:rPr>
                <a:t> </a:t>
              </a:r>
              <a:r>
                <a:rPr lang="en-US" altLang="en-US" b="1" dirty="0">
                  <a:latin typeface="Arial" panose="020B0604020202020204" pitchFamily="34" charset="0"/>
                </a:rPr>
                <a:t>Bruises</a:t>
              </a:r>
              <a:endParaRPr lang="en-IN" b="1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AA48C6-73C0-4092-B8AE-8EABE6FF9FFC}"/>
                </a:ext>
              </a:extLst>
            </p:cNvPr>
            <p:cNvSpPr/>
            <p:nvPr/>
          </p:nvSpPr>
          <p:spPr>
            <a:xfrm>
              <a:off x="8617436" y="3901837"/>
              <a:ext cx="3262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b="1" dirty="0">
                  <a:latin typeface="Arial" panose="020B0604020202020204" pitchFamily="34" charset="0"/>
                </a:rPr>
                <a:t>Loose teeth and weak gums</a:t>
              </a:r>
              <a:endParaRPr lang="en-I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8888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43D98-E6D0-4A78-9EC4-F8938360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551" y="65832"/>
            <a:ext cx="8202504" cy="755066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r>
              <a:rPr lang="en-US" b="1" dirty="0"/>
              <a:t>Overview of Water Soluble Deficiency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18600-E2E8-4D54-A039-F06B0529D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B28A5-F59A-4CAC-B859-ECAA6B242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00"/>
          <a:stretch/>
        </p:blipFill>
        <p:spPr>
          <a:xfrm>
            <a:off x="389553" y="820898"/>
            <a:ext cx="11096431" cy="601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8100306" y="-28281"/>
            <a:ext cx="4099410" cy="2321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169" y="538885"/>
            <a:ext cx="7048387" cy="72289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Find your answer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1661191"/>
            <a:ext cx="10515600" cy="49375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In the U.S., who is most likely to develop scurvy (vitamin C deficiency)?</a:t>
            </a:r>
          </a:p>
          <a:p>
            <a:pPr marL="514350" indent="-514350">
              <a:buAutoNum type="alphaLcPeriod"/>
            </a:pPr>
            <a:r>
              <a:rPr lang="en-IN" b="1" dirty="0"/>
              <a:t>A pregnant woman</a:t>
            </a:r>
          </a:p>
          <a:p>
            <a:pPr marL="514350" indent="-514350">
              <a:buAutoNum type="alphaLcPeriod"/>
            </a:pPr>
            <a:r>
              <a:rPr lang="en-IN" b="1" dirty="0"/>
              <a:t>A malnourished child</a:t>
            </a:r>
          </a:p>
          <a:p>
            <a:pPr marL="514350" indent="-514350">
              <a:buAutoNum type="alphaLcPeriod"/>
            </a:pPr>
            <a:r>
              <a:rPr lang="en-US" b="1" dirty="0"/>
              <a:t>A person with the eating disorder anorexia nervosa</a:t>
            </a:r>
          </a:p>
          <a:p>
            <a:pPr marL="514350" indent="-514350">
              <a:buAutoNum type="alphaLcPeriod"/>
            </a:pPr>
            <a:r>
              <a:rPr lang="en-IN" b="1" dirty="0"/>
              <a:t>A long-time alcoholic</a:t>
            </a:r>
            <a:endParaRPr lang="en-US" b="1" dirty="0"/>
          </a:p>
          <a:p>
            <a:pPr marL="514350" indent="-514350">
              <a:buAutoNum type="alphaLcPeriod"/>
            </a:pPr>
            <a:r>
              <a:rPr lang="en-US" b="1" dirty="0"/>
              <a:t>A person who does not eat meat, fish, eggs, or dairy products (vegan)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If I don’t smoke myself, but am around heavy smokers, are there any vitamins I should take more of?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When should folate be taken?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195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List of Vitamins and Deficiency Diseases | Download 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82" y="138546"/>
            <a:ext cx="11980418" cy="653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88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8100306" y="0"/>
            <a:ext cx="4099410" cy="2321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169" y="538885"/>
            <a:ext cx="7048387" cy="72289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Find your answer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B6C109-D9E0-446C-9A38-49BB658B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92" y="2516899"/>
            <a:ext cx="4603968" cy="35705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84981" y="2370405"/>
            <a:ext cx="10515600" cy="3252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6DC40F-36C2-4B71-8F43-1C89FDC6DD2E}"/>
              </a:ext>
            </a:extLst>
          </p:cNvPr>
          <p:cNvSpPr txBox="1">
            <a:spLocks/>
          </p:cNvSpPr>
          <p:nvPr/>
        </p:nvSpPr>
        <p:spPr>
          <a:xfrm>
            <a:off x="303119" y="3927929"/>
            <a:ext cx="9269283" cy="262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ctr">
              <a:buAutoNum type="arabicPeriod"/>
            </a:pPr>
            <a:r>
              <a:rPr lang="en-US" sz="5100" b="1" dirty="0">
                <a:solidFill>
                  <a:srgbClr val="FF0000"/>
                </a:solidFill>
                <a:latin typeface="Monotype Corsiva" panose="03010101010201010101" pitchFamily="66" charset="0"/>
              </a:rPr>
              <a:t>What Are The Functions of </a:t>
            </a:r>
            <a:r>
              <a:rPr lang="en-US" sz="5100" b="1" dirty="0">
                <a:solidFill>
                  <a:srgbClr val="00B050"/>
                </a:solidFill>
                <a:latin typeface="Monotype Corsiva" panose="03010101010201010101" pitchFamily="66" charset="0"/>
              </a:rPr>
              <a:t>Calcium</a:t>
            </a:r>
            <a:r>
              <a:rPr lang="en-US" sz="5100" b="1" dirty="0">
                <a:solidFill>
                  <a:srgbClr val="FF0000"/>
                </a:solidFill>
                <a:latin typeface="Monotype Corsiva" panose="03010101010201010101" pitchFamily="66" charset="0"/>
              </a:rPr>
              <a:t>?</a:t>
            </a:r>
          </a:p>
          <a:p>
            <a:pPr marL="742950" indent="-742950" algn="ctr">
              <a:buAutoNum type="arabicPeriod"/>
            </a:pPr>
            <a:endParaRPr lang="en-US" sz="5100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742950" indent="-742950" algn="ctr">
              <a:buAutoNum type="arabicPeriod"/>
            </a:pPr>
            <a:endParaRPr lang="en-US" sz="5100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742950" indent="-742950" algn="ctr">
              <a:buAutoNum type="arabicPeriod"/>
            </a:pPr>
            <a:r>
              <a:rPr lang="en-US" sz="5100" b="1" dirty="0">
                <a:solidFill>
                  <a:srgbClr val="FF0000"/>
                </a:solidFill>
                <a:latin typeface="Monotype Corsiva" panose="03010101010201010101" pitchFamily="66" charset="0"/>
              </a:rPr>
              <a:t> What Are The Functions of  </a:t>
            </a:r>
            <a:r>
              <a:rPr lang="en-US" sz="5100" b="1" dirty="0">
                <a:solidFill>
                  <a:srgbClr val="00B050"/>
                </a:solidFill>
                <a:latin typeface="Monotype Corsiva" panose="03010101010201010101" pitchFamily="66" charset="0"/>
              </a:rPr>
              <a:t>Iron</a:t>
            </a:r>
            <a:r>
              <a:rPr lang="en-US" sz="5100" b="1" dirty="0">
                <a:solidFill>
                  <a:srgbClr val="FF0000"/>
                </a:solidFill>
                <a:latin typeface="Monotype Corsiva" panose="03010101010201010101" pitchFamily="66" charset="0"/>
              </a:rPr>
              <a:t>?</a:t>
            </a:r>
          </a:p>
          <a:p>
            <a:pPr marL="742950" indent="-742950" algn="ctr">
              <a:buAutoNum type="arabicPeriod"/>
            </a:pPr>
            <a:endParaRPr lang="en-US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742950" indent="-742950" algn="ctr">
              <a:buAutoNum type="arabicPeriod"/>
            </a:pPr>
            <a:endParaRPr lang="en-US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742950" indent="-742950" algn="ctr">
              <a:buAutoNum type="arabicPeriod"/>
            </a:pPr>
            <a:endParaRPr lang="en-US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742950" indent="-742950" algn="ctr">
              <a:buAutoNum type="arabicPeriod"/>
            </a:pPr>
            <a:endParaRPr lang="en-US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742950" indent="-742950" algn="ctr">
              <a:buAutoNum type="arabicPeriod"/>
            </a:pPr>
            <a:endParaRPr lang="en-US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742950" indent="-742950" algn="ctr">
              <a:buAutoNum type="arabicPeriod"/>
            </a:pPr>
            <a:endParaRPr lang="en-US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79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EB1D-AFD3-4984-A084-D11BD61C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994" y="82320"/>
            <a:ext cx="2583730" cy="737811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CALCIUM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6977-BEE4-4253-889D-8C73999CE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70" y="1389923"/>
            <a:ext cx="4998203" cy="4861588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Deficiency leads to:</a:t>
            </a:r>
          </a:p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Osteoporosis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(Easy fracture of bones)</a:t>
            </a:r>
          </a:p>
          <a:p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Hypocalcemia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Depression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Hallucinations.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Muscle cramps.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Weak and brittle nails.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Muscle spasms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Numbness and tingling in the hands and feet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Confusion and memory loss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b="1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b="1" dirty="0">
              <a:latin typeface="Arial" panose="020B0604020202020204" pitchFamily="34" charset="0"/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635874-CB68-4D99-B24E-11BA3B680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115" y="820131"/>
            <a:ext cx="5740924" cy="3760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44BFA6-6E9C-4273-829F-68CB61BD9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717" y="4754714"/>
            <a:ext cx="3095283" cy="2103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33A9E9-F281-4B9F-817C-26BC589E4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273" y="4802090"/>
            <a:ext cx="3298304" cy="200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4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EB1D-AFD3-4984-A084-D11BD61C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994" y="82320"/>
            <a:ext cx="2583730" cy="737811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CALCIUM</a:t>
            </a:r>
            <a:endParaRPr lang="en-IN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564288-200D-416E-9269-9E16DE5541DD}"/>
              </a:ext>
            </a:extLst>
          </p:cNvPr>
          <p:cNvSpPr txBox="1">
            <a:spLocks/>
          </p:cNvSpPr>
          <p:nvPr/>
        </p:nvSpPr>
        <p:spPr>
          <a:xfrm>
            <a:off x="1668544" y="911826"/>
            <a:ext cx="8268092" cy="36318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7030A0"/>
                </a:solidFill>
              </a:rPr>
              <a:t>Excess leads to:</a:t>
            </a:r>
          </a:p>
          <a:p>
            <a:r>
              <a:rPr lang="en-US" b="1" dirty="0">
                <a:solidFill>
                  <a:srgbClr val="FF0000"/>
                </a:solidFill>
              </a:rPr>
              <a:t>Hypercalcemia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Fatigue and lethargy.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Frequent urination and thirst.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Headache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Nausea, constipation and/or loss of appetite.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Muscle aches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Memory problems, irritability and depression</a:t>
            </a:r>
            <a:endParaRPr lang="en-US" b="1" dirty="0"/>
          </a:p>
          <a:p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A1576E-4790-48B0-ABD8-349DFA436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2" y="4835951"/>
            <a:ext cx="3153976" cy="2042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425560-C30F-47C3-B62A-5B9C453DA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867" y="4884650"/>
            <a:ext cx="3049992" cy="1994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314D17-1AB0-49C2-909F-D1A9B24BD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778" y="4884650"/>
            <a:ext cx="2956831" cy="1973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499A6A-6454-41B6-8B14-9AE686784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3744" y="4856369"/>
            <a:ext cx="2818925" cy="202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9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EB1D-AFD3-4984-A084-D11BD61C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994" y="82320"/>
            <a:ext cx="1367672" cy="737811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IRON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6977-BEE4-4253-889D-8C73999CE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03" y="795589"/>
            <a:ext cx="7274510" cy="6062411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Deficiency leads to: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Anemia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Extreme fatigue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Weakness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Pale skin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Chest pain, fast heartbeat or shortness of breath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Headache, dizziness or lightheadedness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Cold hands and feet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Inflammation or soreness of your tongue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Brittle nails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Unusual cravings for non-nutritive substances, such as ice, dirt or starch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Poor appetite, especially in infants and children with iron deficiency anemia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Lowered blood  hemoglobin count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5F213-E304-428A-85E2-62A79686F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796" y="82321"/>
            <a:ext cx="4092857" cy="2566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2F8BE8-A4D4-40A8-9D64-EC0D1D58A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397" y="2648932"/>
            <a:ext cx="4006347" cy="2098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F822E2-F8B4-4AEC-BC1A-A961AEB17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143" y="4585878"/>
            <a:ext cx="4092857" cy="243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0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EB1D-AFD3-4984-A084-D11BD61C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0850" y="91312"/>
            <a:ext cx="1367672" cy="737811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IRON</a:t>
            </a:r>
            <a:endParaRPr lang="en-IN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564288-200D-416E-9269-9E16DE5541DD}"/>
              </a:ext>
            </a:extLst>
          </p:cNvPr>
          <p:cNvSpPr txBox="1">
            <a:spLocks/>
          </p:cNvSpPr>
          <p:nvPr/>
        </p:nvSpPr>
        <p:spPr>
          <a:xfrm>
            <a:off x="6023728" y="961100"/>
            <a:ext cx="5788843" cy="5166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7030A0"/>
                </a:solidFill>
              </a:rPr>
              <a:t>Excess leads to: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Hemochromatosis</a:t>
            </a:r>
          </a:p>
          <a:p>
            <a:r>
              <a:rPr lang="en-US" b="1" dirty="0"/>
              <a:t>C</a:t>
            </a:r>
            <a:r>
              <a:rPr lang="en-IN" b="1" dirty="0" err="1"/>
              <a:t>hronic</a:t>
            </a:r>
            <a:r>
              <a:rPr lang="en-IN" b="1" dirty="0"/>
              <a:t> fatigue.</a:t>
            </a:r>
          </a:p>
          <a:p>
            <a:r>
              <a:rPr lang="en-IN" b="1" dirty="0"/>
              <a:t>Joint pain.</a:t>
            </a:r>
          </a:p>
          <a:p>
            <a:r>
              <a:rPr lang="en-IN" b="1" dirty="0"/>
              <a:t>Abdominal pain.</a:t>
            </a:r>
          </a:p>
          <a:p>
            <a:r>
              <a:rPr lang="en-IN" b="1" dirty="0"/>
              <a:t>Liver disease (cirrhosis, liver cancer)</a:t>
            </a:r>
          </a:p>
          <a:p>
            <a:r>
              <a:rPr lang="en-IN" b="1" dirty="0"/>
              <a:t>Irregular heart rhythm.</a:t>
            </a:r>
          </a:p>
          <a:p>
            <a:r>
              <a:rPr lang="en-IN" b="1" dirty="0"/>
              <a:t>Heart attack or heart failure.</a:t>
            </a:r>
          </a:p>
          <a:p>
            <a:r>
              <a:rPr lang="en-IN" b="1" dirty="0"/>
              <a:t>Skin </a:t>
            </a:r>
            <a:r>
              <a:rPr lang="en-IN" b="1" dirty="0" err="1"/>
              <a:t>color</a:t>
            </a:r>
            <a:r>
              <a:rPr lang="en-IN" b="1" dirty="0"/>
              <a:t> changes (bronze, ashen-grey green)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151ED6-4E19-4954-B265-A71D3E94E2F2}"/>
              </a:ext>
            </a:extLst>
          </p:cNvPr>
          <p:cNvGrpSpPr/>
          <p:nvPr/>
        </p:nvGrpSpPr>
        <p:grpSpPr>
          <a:xfrm>
            <a:off x="97907" y="0"/>
            <a:ext cx="5133969" cy="6513922"/>
            <a:chOff x="97907" y="0"/>
            <a:chExt cx="4992567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70C595-1A65-4F9F-A012-3C5553A961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6432"/>
            <a:stretch/>
          </p:blipFill>
          <p:spPr>
            <a:xfrm>
              <a:off x="97907" y="0"/>
              <a:ext cx="4779390" cy="246113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0097FE-8CFE-4712-8F6C-2CA3282B4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680" y="2456034"/>
              <a:ext cx="4677845" cy="263522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9EAE557-398C-446D-B33A-80F95F032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051" y="4958183"/>
              <a:ext cx="2656002" cy="177066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8D96B4C-E1F4-4520-8091-2C9593738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71480" y="4539006"/>
              <a:ext cx="2318994" cy="2318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0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8100306" y="0"/>
            <a:ext cx="4099410" cy="2321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169" y="538885"/>
            <a:ext cx="7048387" cy="72289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Find your answer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B6C109-D9E0-446C-9A38-49BB658B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92" y="2516899"/>
            <a:ext cx="4603968" cy="35705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84981" y="2370405"/>
            <a:ext cx="10515600" cy="3252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6DC40F-36C2-4B71-8F43-1C89FDC6DD2E}"/>
              </a:ext>
            </a:extLst>
          </p:cNvPr>
          <p:cNvSpPr txBox="1">
            <a:spLocks/>
          </p:cNvSpPr>
          <p:nvPr/>
        </p:nvSpPr>
        <p:spPr>
          <a:xfrm>
            <a:off x="303119" y="3927929"/>
            <a:ext cx="9269283" cy="262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ctr">
              <a:buAutoNum type="arabicPeriod"/>
            </a:pPr>
            <a:r>
              <a:rPr lang="en-US" sz="5100" b="1" dirty="0">
                <a:solidFill>
                  <a:srgbClr val="FF0000"/>
                </a:solidFill>
                <a:latin typeface="Monotype Corsiva" panose="03010101010201010101" pitchFamily="66" charset="0"/>
              </a:rPr>
              <a:t>What Are The Functions of </a:t>
            </a:r>
            <a:r>
              <a:rPr lang="en-US" sz="5100" b="1" dirty="0">
                <a:solidFill>
                  <a:srgbClr val="00B050"/>
                </a:solidFill>
                <a:latin typeface="Monotype Corsiva" panose="03010101010201010101" pitchFamily="66" charset="0"/>
              </a:rPr>
              <a:t>Iodine</a:t>
            </a:r>
            <a:r>
              <a:rPr lang="en-US" sz="5100" b="1" dirty="0">
                <a:solidFill>
                  <a:srgbClr val="FF0000"/>
                </a:solidFill>
                <a:latin typeface="Monotype Corsiva" panose="03010101010201010101" pitchFamily="66" charset="0"/>
              </a:rPr>
              <a:t>?</a:t>
            </a:r>
          </a:p>
          <a:p>
            <a:pPr marL="742950" indent="-742950" algn="ctr">
              <a:buAutoNum type="arabicPeriod"/>
            </a:pPr>
            <a:endParaRPr lang="en-US" sz="5100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742950" indent="-742950" algn="ctr">
              <a:buAutoNum type="arabicPeriod"/>
            </a:pPr>
            <a:endParaRPr lang="en-US" sz="5100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742950" indent="-742950" algn="ctr">
              <a:buAutoNum type="arabicPeriod"/>
            </a:pPr>
            <a:r>
              <a:rPr lang="en-US" sz="5100" b="1" dirty="0">
                <a:solidFill>
                  <a:srgbClr val="FF0000"/>
                </a:solidFill>
                <a:latin typeface="Monotype Corsiva" panose="03010101010201010101" pitchFamily="66" charset="0"/>
              </a:rPr>
              <a:t> What Are The Functions of  </a:t>
            </a:r>
            <a:r>
              <a:rPr lang="en-US" sz="5100" b="1" dirty="0">
                <a:solidFill>
                  <a:srgbClr val="00B050"/>
                </a:solidFill>
                <a:latin typeface="Monotype Corsiva" panose="03010101010201010101" pitchFamily="66" charset="0"/>
              </a:rPr>
              <a:t>Sodium</a:t>
            </a:r>
            <a:r>
              <a:rPr lang="en-US" sz="5100" b="1" dirty="0">
                <a:solidFill>
                  <a:srgbClr val="FF0000"/>
                </a:solidFill>
                <a:latin typeface="Monotype Corsiva" panose="03010101010201010101" pitchFamily="66" charset="0"/>
              </a:rPr>
              <a:t>?</a:t>
            </a:r>
          </a:p>
          <a:p>
            <a:pPr marL="742950" indent="-742950" algn="ctr">
              <a:buAutoNum type="arabicPeriod"/>
            </a:pPr>
            <a:endParaRPr lang="en-US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742950" indent="-742950" algn="ctr">
              <a:buAutoNum type="arabicPeriod"/>
            </a:pPr>
            <a:endParaRPr lang="en-US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742950" indent="-742950" algn="ctr">
              <a:buAutoNum type="arabicPeriod"/>
            </a:pPr>
            <a:endParaRPr lang="en-US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742950" indent="-742950" algn="ctr">
              <a:buAutoNum type="arabicPeriod"/>
            </a:pPr>
            <a:endParaRPr lang="en-US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742950" indent="-742950" algn="ctr">
              <a:buAutoNum type="arabicPeriod"/>
            </a:pPr>
            <a:endParaRPr lang="en-US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742950" indent="-742950" algn="ctr">
              <a:buAutoNum type="arabicPeriod"/>
            </a:pPr>
            <a:endParaRPr lang="en-US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15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EB1D-AFD3-4984-A084-D11BD61C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994" y="82320"/>
            <a:ext cx="2583730" cy="737811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/>
            <a:r>
              <a:rPr lang="en-US" b="1" dirty="0"/>
              <a:t>IODINE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6977-BEE4-4253-889D-8C73999CE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48" y="834127"/>
            <a:ext cx="4242847" cy="3541930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Deficiency leads to: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Hypothyroidism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(enlargement of the thyroid gland)-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Goitre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Cretinism</a:t>
            </a:r>
          </a:p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growth retardation, developmental delay, and other abnormal features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214170-D717-4BBD-8A11-170F62AAA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014" y="653142"/>
            <a:ext cx="4435986" cy="2949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B88C17-0628-47EE-A54E-AB4D5FCF4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995" y="3106643"/>
            <a:ext cx="3084986" cy="3669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748C59-A640-40CE-89E7-0F5692D5F953}"/>
              </a:ext>
            </a:extLst>
          </p:cNvPr>
          <p:cNvSpPr/>
          <p:nvPr/>
        </p:nvSpPr>
        <p:spPr>
          <a:xfrm>
            <a:off x="10806719" y="2825130"/>
            <a:ext cx="786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Goitre</a:t>
            </a:r>
            <a:endParaRPr lang="en-IN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10E010-F636-4FBA-9D7B-C7B0A5F0ED97}"/>
              </a:ext>
            </a:extLst>
          </p:cNvPr>
          <p:cNvSpPr/>
          <p:nvPr/>
        </p:nvSpPr>
        <p:spPr>
          <a:xfrm>
            <a:off x="6145763" y="6276783"/>
            <a:ext cx="1094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Cretinism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7600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EB1D-AFD3-4984-A084-D11BD61C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994" y="82320"/>
            <a:ext cx="2583730" cy="737811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/>
            <a:r>
              <a:rPr lang="en-US" b="1" dirty="0"/>
              <a:t>IODINE</a:t>
            </a:r>
            <a:endParaRPr lang="en-IN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564288-200D-416E-9269-9E16DE5541DD}"/>
              </a:ext>
            </a:extLst>
          </p:cNvPr>
          <p:cNvSpPr txBox="1">
            <a:spLocks/>
          </p:cNvSpPr>
          <p:nvPr/>
        </p:nvSpPr>
        <p:spPr>
          <a:xfrm>
            <a:off x="6793649" y="2218361"/>
            <a:ext cx="4543822" cy="15978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7030A0"/>
                </a:solidFill>
              </a:rPr>
              <a:t>Excess leads to: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Hyperthyroidism-</a:t>
            </a:r>
            <a:r>
              <a:rPr lang="en-US" b="1" dirty="0"/>
              <a:t> </a:t>
            </a:r>
            <a:r>
              <a:rPr lang="en-IN" b="1" dirty="0"/>
              <a:t>Fatigue; Tremor, Insomnia</a:t>
            </a:r>
            <a:endParaRPr lang="en-US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B76319-5A1A-4C00-85ED-49BE9B068DF6}"/>
              </a:ext>
            </a:extLst>
          </p:cNvPr>
          <p:cNvGrpSpPr/>
          <p:nvPr/>
        </p:nvGrpSpPr>
        <p:grpSpPr>
          <a:xfrm>
            <a:off x="161087" y="931320"/>
            <a:ext cx="5943148" cy="5926680"/>
            <a:chOff x="161087" y="931320"/>
            <a:chExt cx="5943148" cy="59266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680DBC7-F59A-4E34-86BF-594471BF5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087" y="931320"/>
              <a:ext cx="5926680" cy="592668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5FC8EC0-F6AF-4BF6-B8B2-66536A2FBF87}"/>
                </a:ext>
              </a:extLst>
            </p:cNvPr>
            <p:cNvSpPr/>
            <p:nvPr/>
          </p:nvSpPr>
          <p:spPr>
            <a:xfrm>
              <a:off x="2977152" y="3106691"/>
              <a:ext cx="312708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/>
                <a:t>Symptoms of Hyperthyroidism</a:t>
              </a:r>
              <a:endParaRPr lang="en-IN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8763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EB1D-AFD3-4984-A084-D11BD61C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350" y="442857"/>
            <a:ext cx="2297003" cy="737811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/>
            <a:r>
              <a:rPr lang="en-US" b="1" dirty="0"/>
              <a:t>SODIUM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6977-BEE4-4253-889D-8C73999CE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214" y="1789193"/>
            <a:ext cx="4612051" cy="3361305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Deficiency leads to: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Hyponatremia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(Low blood sodium)</a:t>
            </a:r>
          </a:p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Nausea, dizziness, lightheadedness, dehydration, blurred vision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Hypotension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(Low blood pressure)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7CD985-D254-4568-BC87-629778474D73}"/>
              </a:ext>
            </a:extLst>
          </p:cNvPr>
          <p:cNvGrpSpPr/>
          <p:nvPr/>
        </p:nvGrpSpPr>
        <p:grpSpPr>
          <a:xfrm>
            <a:off x="5178490" y="0"/>
            <a:ext cx="6924477" cy="6788020"/>
            <a:chOff x="5178490" y="0"/>
            <a:chExt cx="6924477" cy="678802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16C7A2E-5836-40B3-AD07-74F285A04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109" r="16139"/>
            <a:stretch/>
          </p:blipFill>
          <p:spPr>
            <a:xfrm>
              <a:off x="5178490" y="69979"/>
              <a:ext cx="6924477" cy="671804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74751D1-1AF7-44D5-9DDA-B1B70AB0CD77}"/>
                </a:ext>
              </a:extLst>
            </p:cNvPr>
            <p:cNvSpPr/>
            <p:nvPr/>
          </p:nvSpPr>
          <p:spPr>
            <a:xfrm>
              <a:off x="5941177" y="0"/>
              <a:ext cx="597090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/>
                <a:t>Symptoms of Hyponatremia</a:t>
              </a:r>
              <a:endParaRPr lang="en-IN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403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EB1D-AFD3-4984-A084-D11BD61C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4590" y="334247"/>
            <a:ext cx="2583730" cy="737811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/>
            <a:r>
              <a:rPr lang="en-US" b="1" dirty="0"/>
              <a:t>SODIUM</a:t>
            </a:r>
            <a:endParaRPr lang="en-IN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564288-200D-416E-9269-9E16DE5541DD}"/>
              </a:ext>
            </a:extLst>
          </p:cNvPr>
          <p:cNvSpPr txBox="1">
            <a:spLocks/>
          </p:cNvSpPr>
          <p:nvPr/>
        </p:nvSpPr>
        <p:spPr>
          <a:xfrm>
            <a:off x="6096000" y="1585866"/>
            <a:ext cx="5589037" cy="40778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Excess leads to: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Hypernatremia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(High blood sodium)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Shortness of breath.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Nosebleeds.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Flushing.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Dizziness.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Chest pain.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Visual changes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Headaches.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Hypertension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(High blood pressure)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E17C2-A8FD-45E7-8051-D5C5615E6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16" y="0"/>
            <a:ext cx="5096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5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mo vitamins: Name of vitamin 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419" y="365125"/>
            <a:ext cx="6391564" cy="657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1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8100306" y="0"/>
            <a:ext cx="4099410" cy="2321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169" y="538885"/>
            <a:ext cx="7048387" cy="72289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Find your answer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B6C109-D9E0-446C-9A38-49BB658B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92" y="2516899"/>
            <a:ext cx="4603968" cy="35705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300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84981" y="2370405"/>
            <a:ext cx="10515600" cy="3252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6DC40F-36C2-4B71-8F43-1C89FDC6DD2E}"/>
              </a:ext>
            </a:extLst>
          </p:cNvPr>
          <p:cNvSpPr txBox="1">
            <a:spLocks/>
          </p:cNvSpPr>
          <p:nvPr/>
        </p:nvSpPr>
        <p:spPr>
          <a:xfrm>
            <a:off x="333792" y="3429000"/>
            <a:ext cx="9269283" cy="262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ctr">
              <a:buAutoNum type="arabicPeriod"/>
            </a:pPr>
            <a:r>
              <a:rPr lang="en-US" sz="5500" b="1" dirty="0">
                <a:solidFill>
                  <a:srgbClr val="FF0000"/>
                </a:solidFill>
                <a:latin typeface="Monotype Corsiva" panose="03010101010201010101" pitchFamily="66" charset="0"/>
              </a:rPr>
              <a:t>What Are The Functions of </a:t>
            </a:r>
            <a:r>
              <a:rPr lang="en-US" sz="5500" b="1" dirty="0">
                <a:solidFill>
                  <a:srgbClr val="00B050"/>
                </a:solidFill>
                <a:latin typeface="Monotype Corsiva" panose="03010101010201010101" pitchFamily="66" charset="0"/>
              </a:rPr>
              <a:t>Potassium</a:t>
            </a:r>
            <a:r>
              <a:rPr lang="en-US" sz="5500" b="1" dirty="0">
                <a:solidFill>
                  <a:srgbClr val="FF0000"/>
                </a:solidFill>
                <a:latin typeface="Monotype Corsiva" panose="03010101010201010101" pitchFamily="66" charset="0"/>
              </a:rPr>
              <a:t>?</a:t>
            </a:r>
          </a:p>
          <a:p>
            <a:pPr marL="742950" indent="-742950" algn="ctr">
              <a:buAutoNum type="arabicPeriod"/>
            </a:pPr>
            <a:endParaRPr lang="en-US" sz="5500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742950" indent="-742950" algn="ctr">
              <a:buAutoNum type="arabicPeriod"/>
            </a:pPr>
            <a:endParaRPr lang="en-US" sz="5500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742950" indent="-742950" algn="ctr">
              <a:buAutoNum type="arabicPeriod"/>
            </a:pPr>
            <a:r>
              <a:rPr lang="en-US" sz="5500" b="1" dirty="0">
                <a:solidFill>
                  <a:srgbClr val="FF0000"/>
                </a:solidFill>
                <a:latin typeface="Monotype Corsiva" panose="03010101010201010101" pitchFamily="66" charset="0"/>
              </a:rPr>
              <a:t> What Are The Functions of  </a:t>
            </a:r>
            <a:r>
              <a:rPr lang="en-US" sz="5500" b="1" dirty="0">
                <a:solidFill>
                  <a:srgbClr val="00B050"/>
                </a:solidFill>
                <a:latin typeface="Monotype Corsiva" panose="03010101010201010101" pitchFamily="66" charset="0"/>
              </a:rPr>
              <a:t>Phosphorus</a:t>
            </a:r>
            <a:r>
              <a:rPr lang="en-US" sz="5100" b="1" dirty="0">
                <a:solidFill>
                  <a:srgbClr val="FF0000"/>
                </a:solidFill>
                <a:latin typeface="Monotype Corsiva" panose="03010101010201010101" pitchFamily="66" charset="0"/>
              </a:rPr>
              <a:t>?</a:t>
            </a:r>
          </a:p>
          <a:p>
            <a:pPr marL="742950" indent="-742950" algn="ctr">
              <a:buAutoNum type="arabicPeriod"/>
            </a:pPr>
            <a:endParaRPr lang="en-US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742950" indent="-742950" algn="ctr">
              <a:buAutoNum type="arabicPeriod"/>
            </a:pPr>
            <a:endParaRPr lang="en-US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742950" indent="-742950" algn="ctr">
              <a:buAutoNum type="arabicPeriod"/>
            </a:pPr>
            <a:endParaRPr lang="en-US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742950" indent="-742950" algn="ctr">
              <a:buAutoNum type="arabicPeriod"/>
            </a:pPr>
            <a:endParaRPr lang="en-US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742950" indent="-742950" algn="ctr">
              <a:buAutoNum type="arabicPeriod"/>
            </a:pPr>
            <a:endParaRPr lang="en-US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742950" indent="-742950" algn="ctr">
              <a:buAutoNum type="arabicPeriod"/>
            </a:pPr>
            <a:endParaRPr lang="en-US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70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EB1D-AFD3-4984-A084-D11BD61C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993" y="82320"/>
            <a:ext cx="2828827" cy="737811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US" b="1" dirty="0"/>
              <a:t>POTASSIUM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6977-BEE4-4253-889D-8C73999CE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433" y="1455576"/>
            <a:ext cx="4652393" cy="3359020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Deficiency leads to: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Hypokalemia: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Muscles cramp</a:t>
            </a:r>
          </a:p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Twingling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and numbness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Muscle ache and stiffness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Heart palpitations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Mood changes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Breathing difficulty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CE351-A8C3-4A7E-A97B-007A44E0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2" b="7417"/>
          <a:stretch/>
        </p:blipFill>
        <p:spPr>
          <a:xfrm>
            <a:off x="5318448" y="3543014"/>
            <a:ext cx="6792685" cy="3232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16F96A-1508-482F-8F84-F613E2FE0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68" b="3220"/>
          <a:stretch/>
        </p:blipFill>
        <p:spPr>
          <a:xfrm>
            <a:off x="8322691" y="36360"/>
            <a:ext cx="378844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6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EB1D-AFD3-4984-A084-D11BD61C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218" y="1300766"/>
            <a:ext cx="2828827" cy="737811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US" b="1" dirty="0"/>
              <a:t>POTASSIUM</a:t>
            </a:r>
            <a:endParaRPr lang="en-IN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564288-200D-416E-9269-9E16DE5541DD}"/>
              </a:ext>
            </a:extLst>
          </p:cNvPr>
          <p:cNvSpPr txBox="1">
            <a:spLocks/>
          </p:cNvSpPr>
          <p:nvPr/>
        </p:nvSpPr>
        <p:spPr>
          <a:xfrm>
            <a:off x="180392" y="150494"/>
            <a:ext cx="6015135" cy="37695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Excess leads to: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Hyperkalemia: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Tiredness or weakness.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Feeling of numbness or tingling.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Nausea or vomiting.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Trouble breathing.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Chest pain.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Palpitations or irregular heartbeats.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6D9CA8-C574-4FD0-B73D-76235B57C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18"/>
          <a:stretch/>
        </p:blipFill>
        <p:spPr>
          <a:xfrm>
            <a:off x="5066522" y="3920062"/>
            <a:ext cx="7229011" cy="293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4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EB1D-AFD3-4984-A084-D11BD61C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8873" y="82320"/>
            <a:ext cx="3589897" cy="1053753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US" b="1" dirty="0"/>
              <a:t>PHOSPHORUS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6977-BEE4-4253-889D-8C73999CE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861" y="1445908"/>
            <a:ext cx="5824940" cy="5169496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Deficiency leads to: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Hypophosphatemia: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Loss of appetite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Anxiety 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Fragile bones and stiff joints,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Fatigue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Irregular breathing,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Irritability,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Numbness and weakness.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children, decreased growth and poor bone and tooth development may occur.</a:t>
            </a:r>
            <a:endParaRPr lang="en-IN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BC56F6-3213-4144-BF59-5D499D05430E}"/>
              </a:ext>
            </a:extLst>
          </p:cNvPr>
          <p:cNvSpPr txBox="1">
            <a:spLocks/>
          </p:cNvSpPr>
          <p:nvPr/>
        </p:nvSpPr>
        <p:spPr>
          <a:xfrm>
            <a:off x="7031170" y="1959092"/>
            <a:ext cx="4277532" cy="2314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Excess leads to: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Hyperphosphatemia: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Joint pain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Muscle pain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Muscle weakness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51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89"/>
          <a:stretch/>
        </p:blipFill>
        <p:spPr>
          <a:xfrm>
            <a:off x="8100306" y="0"/>
            <a:ext cx="4099410" cy="2321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169" y="538885"/>
            <a:ext cx="7048387" cy="72289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Find your answer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B6C109-D9E0-446C-9A38-49BB658B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792" y="2516899"/>
            <a:ext cx="4603968" cy="35705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84981" y="2370405"/>
            <a:ext cx="10515600" cy="3252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6DC40F-36C2-4B71-8F43-1C89FDC6DD2E}"/>
              </a:ext>
            </a:extLst>
          </p:cNvPr>
          <p:cNvSpPr txBox="1">
            <a:spLocks/>
          </p:cNvSpPr>
          <p:nvPr/>
        </p:nvSpPr>
        <p:spPr>
          <a:xfrm>
            <a:off x="303119" y="3927929"/>
            <a:ext cx="9269283" cy="2623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ctr">
              <a:buAutoNum type="arabicPeriod"/>
            </a:pPr>
            <a:r>
              <a:rPr lang="en-US" sz="5100" b="1" dirty="0">
                <a:solidFill>
                  <a:srgbClr val="FF0000"/>
                </a:solidFill>
                <a:latin typeface="Monotype Corsiva" panose="03010101010201010101" pitchFamily="66" charset="0"/>
              </a:rPr>
              <a:t>What Are The Functions of </a:t>
            </a:r>
            <a:r>
              <a:rPr lang="en-US" sz="5100" b="1" dirty="0">
                <a:solidFill>
                  <a:srgbClr val="00B050"/>
                </a:solidFill>
                <a:latin typeface="Monotype Corsiva" panose="03010101010201010101" pitchFamily="66" charset="0"/>
              </a:rPr>
              <a:t>Zinc</a:t>
            </a:r>
            <a:r>
              <a:rPr lang="en-US" sz="5100" b="1" dirty="0">
                <a:solidFill>
                  <a:srgbClr val="FF0000"/>
                </a:solidFill>
                <a:latin typeface="Monotype Corsiva" panose="03010101010201010101" pitchFamily="66" charset="0"/>
              </a:rPr>
              <a:t>?</a:t>
            </a:r>
          </a:p>
          <a:p>
            <a:pPr marL="742950" indent="-742950" algn="ctr">
              <a:buAutoNum type="arabicPeriod"/>
            </a:pPr>
            <a:endParaRPr lang="en-US" sz="5100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742950" indent="-742950" algn="ctr">
              <a:buAutoNum type="arabicPeriod"/>
            </a:pPr>
            <a:endParaRPr lang="en-US" sz="5100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742950" indent="-742950" algn="ctr">
              <a:buAutoNum type="arabicPeriod"/>
            </a:pPr>
            <a:r>
              <a:rPr lang="en-US" sz="5100" b="1" dirty="0">
                <a:solidFill>
                  <a:srgbClr val="FF0000"/>
                </a:solidFill>
                <a:latin typeface="Monotype Corsiva" panose="03010101010201010101" pitchFamily="66" charset="0"/>
              </a:rPr>
              <a:t> What Are The Functions of  </a:t>
            </a:r>
            <a:r>
              <a:rPr lang="en-US" sz="5100" b="1" dirty="0">
                <a:solidFill>
                  <a:srgbClr val="00B050"/>
                </a:solidFill>
                <a:latin typeface="Monotype Corsiva" panose="03010101010201010101" pitchFamily="66" charset="0"/>
              </a:rPr>
              <a:t>Magnesium?</a:t>
            </a:r>
          </a:p>
          <a:p>
            <a:pPr marL="742950" indent="-742950" algn="ctr">
              <a:buAutoNum type="arabicPeriod"/>
            </a:pPr>
            <a:endParaRPr lang="en-US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algn="ctr"/>
            <a:endParaRPr lang="en-US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742950" indent="-742950" algn="ctr">
              <a:buAutoNum type="arabicPeriod"/>
            </a:pPr>
            <a:endParaRPr lang="en-US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742950" indent="-742950" algn="ctr">
              <a:buAutoNum type="arabicPeriod"/>
            </a:pPr>
            <a:endParaRPr lang="en-US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742950" indent="-742950" algn="ctr">
              <a:buAutoNum type="arabicPeriod"/>
            </a:pPr>
            <a:endParaRPr lang="en-US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marL="742950" indent="-742950" algn="ctr">
              <a:buAutoNum type="arabicPeriod"/>
            </a:pPr>
            <a:endParaRPr lang="en-US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95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EB1D-AFD3-4984-A084-D11BD61C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994" y="82320"/>
            <a:ext cx="2583730" cy="737811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ZINC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6977-BEE4-4253-889D-8C73999CE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966" y="1343270"/>
            <a:ext cx="4465781" cy="4077816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Deficiency leads to: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Growth retardation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Loss of appetite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Impaired immune function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Hair loss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Diarrhea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Delayed sexual maturation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Impotence hypogonadism in males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8A7BDC-FF15-4C24-AD9A-0BC929C03FC4}"/>
              </a:ext>
            </a:extLst>
          </p:cNvPr>
          <p:cNvSpPr txBox="1">
            <a:spLocks/>
          </p:cNvSpPr>
          <p:nvPr/>
        </p:nvSpPr>
        <p:spPr>
          <a:xfrm>
            <a:off x="6277859" y="1672951"/>
            <a:ext cx="4465781" cy="30296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1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Excess Zinc leads to:</a:t>
            </a:r>
          </a:p>
          <a:p>
            <a:r>
              <a:rPr lang="en-US" sz="3100" b="1" dirty="0">
                <a:latin typeface="Arial" panose="020B0604020202020204" pitchFamily="34" charset="0"/>
                <a:cs typeface="Arial" panose="020B0604020202020204" pitchFamily="34" charset="0"/>
              </a:rPr>
              <a:t>Nausea</a:t>
            </a:r>
          </a:p>
          <a:p>
            <a:r>
              <a:rPr lang="en-US" sz="3100" b="1" dirty="0">
                <a:latin typeface="Arial" panose="020B0604020202020204" pitchFamily="34" charset="0"/>
                <a:cs typeface="Arial" panose="020B0604020202020204" pitchFamily="34" charset="0"/>
              </a:rPr>
              <a:t>Vomiting</a:t>
            </a:r>
          </a:p>
          <a:p>
            <a:r>
              <a:rPr lang="en-US" sz="3100" b="1" dirty="0">
                <a:latin typeface="Arial" panose="020B0604020202020204" pitchFamily="34" charset="0"/>
                <a:cs typeface="Arial" panose="020B0604020202020204" pitchFamily="34" charset="0"/>
              </a:rPr>
              <a:t>Loss of appetite</a:t>
            </a:r>
          </a:p>
          <a:p>
            <a:r>
              <a:rPr lang="en-US" sz="3100" b="1" dirty="0">
                <a:latin typeface="Arial" panose="020B0604020202020204" pitchFamily="34" charset="0"/>
                <a:cs typeface="Arial" panose="020B0604020202020204" pitchFamily="34" charset="0"/>
              </a:rPr>
              <a:t>Stomach cramps</a:t>
            </a:r>
          </a:p>
          <a:p>
            <a:r>
              <a:rPr lang="en-US" sz="3100" b="1" dirty="0">
                <a:latin typeface="Arial" panose="020B0604020202020204" pitchFamily="34" charset="0"/>
                <a:cs typeface="Arial" panose="020B0604020202020204" pitchFamily="34" charset="0"/>
              </a:rPr>
              <a:t>Diarrhea</a:t>
            </a:r>
          </a:p>
          <a:p>
            <a:r>
              <a:rPr lang="en-US" sz="3100" b="1" dirty="0">
                <a:latin typeface="Arial" panose="020B0604020202020204" pitchFamily="34" charset="0"/>
                <a:cs typeface="Arial" panose="020B0604020202020204" pitchFamily="34" charset="0"/>
              </a:rPr>
              <a:t>Headaches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3710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45191D-FC06-4CA3-80E6-725B0F2E9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702" y="130629"/>
            <a:ext cx="8773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0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6EB1D-AFD3-4984-A084-D11BD61C8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331" y="82320"/>
            <a:ext cx="3149338" cy="737811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US" b="1" dirty="0"/>
              <a:t>MAGNESIUM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6977-BEE4-4253-889D-8C73999CE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131" y="996453"/>
            <a:ext cx="4336153" cy="3182699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Deficiency leads to: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Numbness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Tingling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Muscle cramps.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Seizures.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Muscle spasticity.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Personality changes.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Abnormal heart rhythms.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43761-8B67-4824-AB93-6B8331D7E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74" y="1025405"/>
            <a:ext cx="6942897" cy="575027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8590AA-2BE1-4F1A-8761-55A3DE87CF3D}"/>
              </a:ext>
            </a:extLst>
          </p:cNvPr>
          <p:cNvSpPr txBox="1">
            <a:spLocks/>
          </p:cNvSpPr>
          <p:nvPr/>
        </p:nvSpPr>
        <p:spPr>
          <a:xfrm>
            <a:off x="258131" y="4586332"/>
            <a:ext cx="4336153" cy="18144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Excess leads to:</a:t>
            </a:r>
          </a:p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Digestive issues</a:t>
            </a:r>
          </a:p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Lethargy</a:t>
            </a:r>
          </a:p>
          <a:p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Irregular heartbeat</a:t>
            </a:r>
            <a:r>
              <a:rPr lang="en-US" dirty="0"/>
              <a:t>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0018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47336" y="881744"/>
            <a:ext cx="9664504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IN" sz="2400" b="1" dirty="0">
                <a:cs typeface="Calibri" panose="020F0502020204030204" pitchFamily="34" charset="0"/>
              </a:rPr>
              <a:t>Food Science-</a:t>
            </a:r>
            <a:r>
              <a:rPr lang="en-IN" sz="2400" dirty="0">
                <a:cs typeface="Calibri" panose="020F0502020204030204" pitchFamily="34" charset="0"/>
              </a:rPr>
              <a:t> </a:t>
            </a:r>
            <a:r>
              <a:rPr lang="en-IN" sz="2400" dirty="0" err="1">
                <a:cs typeface="Calibri" panose="020F0502020204030204" pitchFamily="34" charset="0"/>
              </a:rPr>
              <a:t>Srilakshmi</a:t>
            </a:r>
            <a:r>
              <a:rPr lang="en-IN" sz="2400" dirty="0">
                <a:cs typeface="Calibri" panose="020F0502020204030204" pitchFamily="34" charset="0"/>
              </a:rPr>
              <a:t>, Prosper Montague Publishing Group Ltd., Hamlyn, London. 2003.</a:t>
            </a:r>
          </a:p>
          <a:p>
            <a:pPr algn="just">
              <a:lnSpc>
                <a:spcPct val="120000"/>
              </a:lnSpc>
            </a:pPr>
            <a:r>
              <a:rPr lang="en-IN" sz="2400" b="1" dirty="0">
                <a:cs typeface="Calibri" panose="020F0502020204030204" pitchFamily="34" charset="0"/>
              </a:rPr>
              <a:t>Food &amp; Nutrition- </a:t>
            </a:r>
            <a:r>
              <a:rPr lang="en-IN" sz="2400" dirty="0" err="1">
                <a:cs typeface="Calibri" panose="020F0502020204030204" pitchFamily="34" charset="0"/>
              </a:rPr>
              <a:t>Swaminathan</a:t>
            </a:r>
            <a:r>
              <a:rPr lang="en-IN" sz="2400" dirty="0">
                <a:cs typeface="Calibri" panose="020F0502020204030204" pitchFamily="34" charset="0"/>
              </a:rPr>
              <a:t>, The Bangalore Printing &amp; publishing co ltd., Vol I, Second Edition, Bangalore (1995).</a:t>
            </a:r>
          </a:p>
          <a:p>
            <a:pPr algn="just">
              <a:lnSpc>
                <a:spcPct val="120000"/>
              </a:lnSpc>
            </a:pPr>
            <a:r>
              <a:rPr lang="en-US" sz="2400" b="1" dirty="0">
                <a:solidFill>
                  <a:srgbClr val="333333"/>
                </a:solidFill>
              </a:rPr>
              <a:t>An Introduction to Lifestyle Management: </a:t>
            </a:r>
            <a:r>
              <a:rPr lang="en-US" sz="2400" dirty="0">
                <a:solidFill>
                  <a:srgbClr val="333333"/>
                </a:solidFill>
              </a:rPr>
              <a:t>Facilitator’s Handbook, </a:t>
            </a:r>
            <a:r>
              <a:rPr lang="en-US" sz="2400" u="sng" dirty="0" err="1">
                <a:solidFill>
                  <a:srgbClr val="333333"/>
                </a:solidFill>
              </a:rPr>
              <a:t>Dr.Anja</a:t>
            </a:r>
            <a:r>
              <a:rPr lang="en-US" sz="2400" u="sng" dirty="0">
                <a:solidFill>
                  <a:srgbClr val="333333"/>
                </a:solidFill>
              </a:rPr>
              <a:t> </a:t>
            </a:r>
            <a:r>
              <a:rPr lang="en-US" sz="2400" dirty="0">
                <a:solidFill>
                  <a:srgbClr val="333333"/>
                </a:solidFill>
              </a:rPr>
              <a:t>Morris-Paxton,  2019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247336" y="208635"/>
            <a:ext cx="3606018" cy="643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3200" b="1" dirty="0">
                <a:solidFill>
                  <a:srgbClr val="7030A0"/>
                </a:solidFill>
              </a:rPr>
              <a:t>REFERENCE BOOKS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66092" y="3703606"/>
            <a:ext cx="6138347" cy="6438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3200" b="1" dirty="0">
                <a:solidFill>
                  <a:srgbClr val="7030A0"/>
                </a:solidFill>
              </a:rPr>
              <a:t>DEVELOPED RESOURCE MATERIALS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1266092" y="4191529"/>
            <a:ext cx="9645748" cy="505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266092" y="4302175"/>
            <a:ext cx="9664504" cy="505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dirty="0"/>
              <a:t>Water Soluble Vitamins Developed PDF attached in Ample course content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1318989" y="5055900"/>
            <a:ext cx="4760599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3200" b="1" dirty="0">
                <a:solidFill>
                  <a:srgbClr val="7030A0"/>
                </a:solidFill>
              </a:rPr>
              <a:t>LOCAL VIDEO DEVELOPED: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18989" y="5706637"/>
            <a:ext cx="9664504" cy="505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3"/>
              </a:rPr>
              <a:t>https://youtu.be/tMsrbSaBSFc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N" dirty="0"/>
              <a:t> </a:t>
            </a:r>
            <a:r>
              <a:rPr lang="en-US" sz="2400" dirty="0"/>
              <a:t>- Video link is available in Ample course content   </a:t>
            </a:r>
          </a:p>
        </p:txBody>
      </p:sp>
    </p:spTree>
    <p:extLst>
      <p:ext uri="{BB962C8B-B14F-4D97-AF65-F5344CB8AC3E}">
        <p14:creationId xmlns:p14="http://schemas.microsoft.com/office/powerpoint/2010/main" val="263927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D7C5CE-7884-472E-9645-1B1093CA0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66" y="0"/>
            <a:ext cx="10355177" cy="68181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793076-8424-49CB-9D9C-1AEA0B04C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0" y="802434"/>
            <a:ext cx="4032380" cy="1681358"/>
          </a:xfrm>
        </p:spPr>
        <p:txBody>
          <a:bodyPr>
            <a:noAutofit/>
          </a:bodyPr>
          <a:lstStyle/>
          <a:p>
            <a:pPr algn="ctr"/>
            <a:r>
              <a:rPr lang="en-US" sz="5000" b="1" dirty="0">
                <a:solidFill>
                  <a:srgbClr val="00B050"/>
                </a:solidFill>
                <a:latin typeface="+mn-lt"/>
              </a:rPr>
              <a:t>EAT THE BEST AND LEAVE THE REST</a:t>
            </a:r>
            <a:endParaRPr lang="en-IN" sz="50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9852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B6C71-3C55-4FC4-BD2F-9EFA72812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85" y="58173"/>
            <a:ext cx="8208747" cy="1104005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pPr algn="ctr"/>
            <a:r>
              <a:rPr lang="en-US" b="1" dirty="0"/>
              <a:t>DEFICIENCY OF VITAMIN A (Retinoids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00403-3314-4559-9949-F5549627C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28" y="1552247"/>
            <a:ext cx="4026031" cy="4791992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en-US" b="1" dirty="0"/>
              <a:t>Dry Skin</a:t>
            </a:r>
          </a:p>
          <a:p>
            <a:r>
              <a:rPr lang="en-US" b="1" dirty="0">
                <a:solidFill>
                  <a:srgbClr val="FF0000"/>
                </a:solidFill>
              </a:rPr>
              <a:t>Night Blindness</a:t>
            </a:r>
          </a:p>
          <a:p>
            <a:r>
              <a:rPr lang="en-US" b="1" dirty="0">
                <a:solidFill>
                  <a:srgbClr val="FF0000"/>
                </a:solidFill>
              </a:rPr>
              <a:t>Xeropthalmia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Bitot</a:t>
            </a:r>
            <a:r>
              <a:rPr lang="en-US" b="1" dirty="0">
                <a:solidFill>
                  <a:srgbClr val="FF0000"/>
                </a:solidFill>
              </a:rPr>
              <a:t> Spots</a:t>
            </a:r>
          </a:p>
          <a:p>
            <a:r>
              <a:rPr lang="en-US" b="1" dirty="0">
                <a:solidFill>
                  <a:srgbClr val="FF0000"/>
                </a:solidFill>
              </a:rPr>
              <a:t>Keratomalacia</a:t>
            </a:r>
          </a:p>
          <a:p>
            <a:r>
              <a:rPr lang="en-US" b="1" dirty="0"/>
              <a:t>Infertility</a:t>
            </a:r>
          </a:p>
          <a:p>
            <a:r>
              <a:rPr lang="en-US" b="1" dirty="0"/>
              <a:t>Delayed growth</a:t>
            </a:r>
          </a:p>
          <a:p>
            <a:r>
              <a:rPr lang="en-US" b="1" dirty="0"/>
              <a:t>Frequent Infections</a:t>
            </a:r>
          </a:p>
          <a:p>
            <a:r>
              <a:rPr lang="en-US" b="1" dirty="0"/>
              <a:t>Poor Wound Healing</a:t>
            </a:r>
          </a:p>
          <a:p>
            <a:endParaRPr lang="en-I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22260B-0420-4A75-893F-347D19A4F5FD}"/>
              </a:ext>
            </a:extLst>
          </p:cNvPr>
          <p:cNvGrpSpPr/>
          <p:nvPr/>
        </p:nvGrpSpPr>
        <p:grpSpPr>
          <a:xfrm>
            <a:off x="5442783" y="1230214"/>
            <a:ext cx="6483775" cy="5406255"/>
            <a:chOff x="5442783" y="1230214"/>
            <a:chExt cx="6483775" cy="54062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B98E05-411E-4106-AFC9-B5B54941F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62533" y="1253439"/>
              <a:ext cx="2964025" cy="283056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D841902-0D18-4938-AEBD-D6315E624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2784" y="4039189"/>
              <a:ext cx="3519749" cy="25972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EC3501-857A-4E54-BAFC-3FD604CB7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2534" y="4039188"/>
              <a:ext cx="2964024" cy="259728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AB38A6-998C-4886-933C-25168ED8D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2783" y="1230214"/>
              <a:ext cx="3519749" cy="278575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FC499E-1429-42EC-9D07-9CECBEAF3313}"/>
                </a:ext>
              </a:extLst>
            </p:cNvPr>
            <p:cNvSpPr/>
            <p:nvPr/>
          </p:nvSpPr>
          <p:spPr>
            <a:xfrm>
              <a:off x="9187754" y="1482054"/>
              <a:ext cx="12323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/>
                <a:t>Bitot</a:t>
              </a:r>
              <a:r>
                <a:rPr lang="en-US" b="1" dirty="0"/>
                <a:t> Spots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19906C-5179-441E-9DB5-FCA4CC0DB901}"/>
                </a:ext>
              </a:extLst>
            </p:cNvPr>
            <p:cNvSpPr/>
            <p:nvPr/>
          </p:nvSpPr>
          <p:spPr>
            <a:xfrm>
              <a:off x="7412878" y="3625046"/>
              <a:ext cx="15496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Keratomalacia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195873-7D6D-4BE5-8B6F-BD9D97B71C2C}"/>
                </a:ext>
              </a:extLst>
            </p:cNvPr>
            <p:cNvSpPr/>
            <p:nvPr/>
          </p:nvSpPr>
          <p:spPr>
            <a:xfrm>
              <a:off x="5442783" y="6159573"/>
              <a:ext cx="14781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Xeropthalmia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47B059-54BC-4CD2-8807-8800A9A54A55}"/>
                </a:ext>
              </a:extLst>
            </p:cNvPr>
            <p:cNvSpPr/>
            <p:nvPr/>
          </p:nvSpPr>
          <p:spPr>
            <a:xfrm>
              <a:off x="9316763" y="6159573"/>
              <a:ext cx="9743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Dry Skin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9A2DE80-95D6-452A-9F05-CA81F4161F71}"/>
              </a:ext>
            </a:extLst>
          </p:cNvPr>
          <p:cNvSpPr txBox="1"/>
          <p:nvPr/>
        </p:nvSpPr>
        <p:spPr>
          <a:xfrm>
            <a:off x="8831313" y="185024"/>
            <a:ext cx="3095245" cy="95410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VITAMIN A is a natural Antioxidant</a:t>
            </a:r>
            <a:endParaRPr lang="en-IN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23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8CDBC-84BA-423D-83FD-340C1E0CE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143" y="58698"/>
            <a:ext cx="9219839" cy="958374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Autofit/>
          </a:bodyPr>
          <a:lstStyle/>
          <a:p>
            <a:r>
              <a:rPr lang="en-US" b="1" dirty="0"/>
              <a:t>Deficiency of Vitamin D (Cholecalciferol)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DEAA9-0737-4888-9A2D-3129AD28B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143" y="2294638"/>
            <a:ext cx="3075887" cy="432820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3F7B51A-19A2-4B60-A8D8-1BBB36A2A67B}"/>
              </a:ext>
            </a:extLst>
          </p:cNvPr>
          <p:cNvGrpSpPr/>
          <p:nvPr/>
        </p:nvGrpSpPr>
        <p:grpSpPr>
          <a:xfrm>
            <a:off x="1291143" y="1586203"/>
            <a:ext cx="10313253" cy="5213099"/>
            <a:chOff x="1291143" y="1264785"/>
            <a:chExt cx="10313253" cy="53004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27F08CE-58C0-4744-A7C0-1FCEBC81D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256"/>
            <a:stretch/>
          </p:blipFill>
          <p:spPr>
            <a:xfrm>
              <a:off x="5769204" y="1811600"/>
              <a:ext cx="5835192" cy="475367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20E8C6-7031-4974-92BC-42C60F518575}"/>
                </a:ext>
              </a:extLst>
            </p:cNvPr>
            <p:cNvSpPr/>
            <p:nvPr/>
          </p:nvSpPr>
          <p:spPr>
            <a:xfrm>
              <a:off x="1291143" y="1403279"/>
              <a:ext cx="33391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/>
                <a:t>RICKETS (Children)</a:t>
              </a:r>
              <a:endParaRPr lang="en-IN" sz="3200" b="1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F12FCF-ABE3-4229-BB57-963117C878A5}"/>
                </a:ext>
              </a:extLst>
            </p:cNvPr>
            <p:cNvSpPr/>
            <p:nvPr/>
          </p:nvSpPr>
          <p:spPr>
            <a:xfrm>
              <a:off x="6519640" y="1264785"/>
              <a:ext cx="450625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b="1" dirty="0"/>
                <a:t>OSTEOMALACIA (Adults)</a:t>
              </a:r>
              <a:endParaRPr lang="en-IN" sz="3200" b="1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8F34A0C-03F5-4939-867E-6B5CA3757B1F}"/>
              </a:ext>
            </a:extLst>
          </p:cNvPr>
          <p:cNvSpPr txBox="1"/>
          <p:nvPr/>
        </p:nvSpPr>
        <p:spPr>
          <a:xfrm>
            <a:off x="741527" y="1146752"/>
            <a:ext cx="10406335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2800" b="1" dirty="0"/>
              <a:t>A condition of soft and tender bones with less calcium absorption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43066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9E544-FCD8-4F0E-B94B-F2158ACD8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21" y="327418"/>
            <a:ext cx="8456628" cy="913553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Deficiency of Vitamin E (Tocopherol)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2DDD2-2A1F-4205-BDCA-B98D4CA07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235" y="1769064"/>
            <a:ext cx="6485561" cy="3319871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Signs and Symptoms</a:t>
            </a:r>
          </a:p>
          <a:p>
            <a:r>
              <a:rPr lang="en-US" b="1" dirty="0"/>
              <a:t>Nerve and muscle damage </a:t>
            </a:r>
          </a:p>
          <a:p>
            <a:r>
              <a:rPr lang="en-US" b="1" dirty="0"/>
              <a:t>Numbness in the arms and legs</a:t>
            </a:r>
          </a:p>
          <a:p>
            <a:r>
              <a:rPr lang="en-US" b="1" dirty="0"/>
              <a:t>Loss of body movement control</a:t>
            </a:r>
          </a:p>
          <a:p>
            <a:r>
              <a:rPr lang="en-US" b="1" dirty="0"/>
              <a:t>Muscle weakness, and vision problems</a:t>
            </a:r>
          </a:p>
          <a:p>
            <a:r>
              <a:rPr lang="en-US" b="1" dirty="0"/>
              <a:t>Weakened immune system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BA6A2-9EB7-4FC3-BC95-9E0F97F7E61D}"/>
              </a:ext>
            </a:extLst>
          </p:cNvPr>
          <p:cNvSpPr txBox="1"/>
          <p:nvPr/>
        </p:nvSpPr>
        <p:spPr>
          <a:xfrm>
            <a:off x="1464512" y="5707231"/>
            <a:ext cx="5327779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VITAMIN E is a natural Antioxidant</a:t>
            </a:r>
            <a:endParaRPr lang="en-IN" sz="2800" b="1" dirty="0">
              <a:solidFill>
                <a:srgbClr val="FF000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390BC-6652-479E-8364-836AE65ACEF7}"/>
              </a:ext>
            </a:extLst>
          </p:cNvPr>
          <p:cNvGrpSpPr/>
          <p:nvPr/>
        </p:nvGrpSpPr>
        <p:grpSpPr>
          <a:xfrm>
            <a:off x="9002991" y="8834"/>
            <a:ext cx="3133592" cy="6840332"/>
            <a:chOff x="9002991" y="8834"/>
            <a:chExt cx="3133592" cy="68403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BAA70F-190E-4714-B907-893704457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7559"/>
            <a:stretch/>
          </p:blipFill>
          <p:spPr>
            <a:xfrm>
              <a:off x="9002991" y="8834"/>
              <a:ext cx="3053892" cy="24232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2BF354-96C0-4E6B-A8AA-9D8A30AB4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2992" y="2554925"/>
              <a:ext cx="3053892" cy="21490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0D9A62-E07E-4539-A690-577F62E27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02991" y="4764009"/>
              <a:ext cx="3133592" cy="2085157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8803D0-9A2D-4BAD-AC6E-739DAC9C7BF7}"/>
                </a:ext>
              </a:extLst>
            </p:cNvPr>
            <p:cNvSpPr/>
            <p:nvPr/>
          </p:nvSpPr>
          <p:spPr>
            <a:xfrm>
              <a:off x="9002991" y="6045785"/>
              <a:ext cx="18532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Muscle weakness</a:t>
              </a:r>
              <a:endParaRPr lang="en-I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000A30-DDFE-478E-84FB-5AD919C983AC}"/>
                </a:ext>
              </a:extLst>
            </p:cNvPr>
            <p:cNvSpPr/>
            <p:nvPr/>
          </p:nvSpPr>
          <p:spPr>
            <a:xfrm>
              <a:off x="10811029" y="3960628"/>
              <a:ext cx="12458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Numbness </a:t>
              </a:r>
              <a:endParaRPr lang="en-IN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3D1EE6-E4E7-43FA-BA9A-7C15B82C199B}"/>
                </a:ext>
              </a:extLst>
            </p:cNvPr>
            <p:cNvSpPr/>
            <p:nvPr/>
          </p:nvSpPr>
          <p:spPr>
            <a:xfrm>
              <a:off x="9002991" y="1996244"/>
              <a:ext cx="27615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Weakened immune system</a:t>
              </a:r>
              <a:endParaRPr lang="en-I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155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79A3-BBED-4E55-842E-5777947D5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88" y="378692"/>
            <a:ext cx="8986935" cy="859918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r>
              <a:rPr lang="en-US" sz="4900" b="1" dirty="0"/>
              <a:t>Deficiency of Vitamin K (Phylloquinone</a:t>
            </a:r>
            <a:r>
              <a:rPr lang="en-US" b="1" dirty="0"/>
              <a:t>) 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33F11-2139-4655-A62A-617622DA5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096" y="2119770"/>
            <a:ext cx="6340339" cy="3495939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Signs and Symptoms</a:t>
            </a:r>
          </a:p>
          <a:p>
            <a:r>
              <a:rPr lang="en-US" b="1" dirty="0">
                <a:solidFill>
                  <a:srgbClr val="FF0000"/>
                </a:solidFill>
              </a:rPr>
              <a:t>Bruising</a:t>
            </a:r>
          </a:p>
          <a:p>
            <a:r>
              <a:rPr lang="en-US" b="1" dirty="0">
                <a:solidFill>
                  <a:srgbClr val="FF0000"/>
                </a:solidFill>
              </a:rPr>
              <a:t>Hemorrhage</a:t>
            </a:r>
            <a:r>
              <a:rPr lang="en-US" b="1" dirty="0"/>
              <a:t> - Significant bleeding</a:t>
            </a:r>
          </a:p>
          <a:p>
            <a:r>
              <a:rPr lang="en-US" b="1" dirty="0"/>
              <a:t>Poor bone development</a:t>
            </a:r>
          </a:p>
          <a:p>
            <a:r>
              <a:rPr lang="en-US" b="1" dirty="0"/>
              <a:t>Osteoporosis</a:t>
            </a:r>
          </a:p>
          <a:p>
            <a:r>
              <a:rPr lang="en-US" b="1" dirty="0"/>
              <a:t>Increased cardiovascular disease</a:t>
            </a:r>
            <a:endParaRPr lang="en-IN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939CF4-F3C9-48C0-B0F8-F2BF1E33E0B5}"/>
              </a:ext>
            </a:extLst>
          </p:cNvPr>
          <p:cNvGrpSpPr/>
          <p:nvPr/>
        </p:nvGrpSpPr>
        <p:grpSpPr>
          <a:xfrm>
            <a:off x="8518849" y="1212980"/>
            <a:ext cx="3673151" cy="5576629"/>
            <a:chOff x="9445278" y="1212980"/>
            <a:chExt cx="2746722" cy="55766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BBE8787-739E-4E36-A49D-9D7855ED1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99912" y="1212980"/>
              <a:ext cx="2637453" cy="250526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3ACEE22-ADEC-4A43-91A0-8A520FBA3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5278" y="3746241"/>
              <a:ext cx="2746722" cy="30433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F8DC8F-8EF1-4CDD-8FC6-9B7893E4B1B4}"/>
                </a:ext>
              </a:extLst>
            </p:cNvPr>
            <p:cNvSpPr/>
            <p:nvPr/>
          </p:nvSpPr>
          <p:spPr>
            <a:xfrm>
              <a:off x="10638013" y="3259461"/>
              <a:ext cx="9557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Bruising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297B7D-E020-49B5-BCB6-28660B4AD93B}"/>
                </a:ext>
              </a:extLst>
            </p:cNvPr>
            <p:cNvSpPr/>
            <p:nvPr/>
          </p:nvSpPr>
          <p:spPr>
            <a:xfrm>
              <a:off x="10029220" y="3829443"/>
              <a:ext cx="20535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Significant bleeding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738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2BD6B-102B-4DEC-BE46-9C4F2A651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96753" cy="825942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Vitamin B1 (Thiamine)- Deficiency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1A06F-563A-479F-8E7E-8AEA1087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458" y="1408923"/>
            <a:ext cx="5656870" cy="5284222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lnSpcReduction="10000"/>
          </a:bodyPr>
          <a:lstStyle/>
          <a:p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Gastro Intestinal Beriberi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 Abdominal Pain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 Nausea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 Vomiting</a:t>
            </a:r>
          </a:p>
          <a:p>
            <a:r>
              <a:rPr lang="en-US" b="1" dirty="0">
                <a:solidFill>
                  <a:srgbClr val="FF0000"/>
                </a:solidFill>
              </a:rPr>
              <a:t>Wet Beri </a:t>
            </a:r>
            <a:r>
              <a:rPr lang="en-US" b="1" dirty="0" err="1">
                <a:solidFill>
                  <a:srgbClr val="FF0000"/>
                </a:solidFill>
              </a:rPr>
              <a:t>beri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Dry Beriberi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Difficulty in walking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 Tingling or loss of sensation (numbness) in hands and feet 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 Loss of tendon reflexes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 Loss of muscle function or paralysis of the lower legs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Arial" panose="020B0604020202020204" pitchFamily="34" charset="0"/>
              </a:rPr>
              <a:t> Mental confusion/speech difficulties </a:t>
            </a:r>
          </a:p>
          <a:p>
            <a:endParaRPr lang="en-US" dirty="0"/>
          </a:p>
          <a:p>
            <a:endParaRPr lang="en-US" altLang="en-US" b="1" dirty="0">
              <a:latin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2F0C4F-8657-462A-8F9F-6583A30AA1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8" t="3024" r="23067" b="5324"/>
          <a:stretch/>
        </p:blipFill>
        <p:spPr>
          <a:xfrm>
            <a:off x="5974697" y="1506979"/>
            <a:ext cx="6191055" cy="49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0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7CD36-737B-46EB-A91F-1E9F6B17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60" y="87972"/>
            <a:ext cx="8202105" cy="877491"/>
          </a:xfr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en-US" b="1" dirty="0"/>
              <a:t>Vitamin B2 (Riboflavin) - Deficiency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D3EF9-51F1-43F8-9C2A-0B82915FD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37" y="1519132"/>
            <a:ext cx="6816364" cy="5051350"/>
          </a:xfr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Ariboflavinosis </a:t>
            </a:r>
          </a:p>
          <a:p>
            <a:pPr lvl="1"/>
            <a:r>
              <a:rPr lang="en-US" sz="2600" b="1" dirty="0"/>
              <a:t>Skin disorders</a:t>
            </a:r>
          </a:p>
          <a:p>
            <a:pPr lvl="1"/>
            <a:r>
              <a:rPr lang="en-US" sz="2600" b="1" dirty="0"/>
              <a:t>Hyperemia (excess blood) and edema of the mouth and throat</a:t>
            </a:r>
          </a:p>
          <a:p>
            <a:pPr lvl="1"/>
            <a:r>
              <a:rPr lang="en-US" sz="2600" b="1" dirty="0"/>
              <a:t>Angular stomatitis (lesions at the corners of the mouth)</a:t>
            </a:r>
          </a:p>
          <a:p>
            <a:pPr lvl="1"/>
            <a:r>
              <a:rPr lang="en-US" sz="2600" b="1" dirty="0"/>
              <a:t>Cheilosis (swollen, cracked lips)</a:t>
            </a:r>
          </a:p>
          <a:p>
            <a:pPr lvl="1"/>
            <a:r>
              <a:rPr lang="en-US" sz="2600" b="1" dirty="0"/>
              <a:t>Hair loss, reproductive problems</a:t>
            </a:r>
          </a:p>
          <a:p>
            <a:pPr lvl="1"/>
            <a:r>
              <a:rPr lang="en-US" sz="2600" b="1" dirty="0"/>
              <a:t>Sore throat</a:t>
            </a:r>
          </a:p>
          <a:p>
            <a:pPr lvl="1"/>
            <a:r>
              <a:rPr lang="en-US" sz="2600" b="1" dirty="0"/>
              <a:t>Itchy and red eyes</a:t>
            </a:r>
          </a:p>
          <a:p>
            <a:pPr lvl="1"/>
            <a:r>
              <a:rPr lang="en-US" sz="2600" b="1" dirty="0"/>
              <a:t>Degeneration of the liver and nervous system</a:t>
            </a:r>
            <a:r>
              <a:rPr lang="en-US" b="1" dirty="0"/>
              <a:t> </a:t>
            </a:r>
            <a:endParaRPr lang="en-IN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CB3936-624B-4DA4-9FD3-4FF0771B2B01}"/>
              </a:ext>
            </a:extLst>
          </p:cNvPr>
          <p:cNvGrpSpPr/>
          <p:nvPr/>
        </p:nvGrpSpPr>
        <p:grpSpPr>
          <a:xfrm>
            <a:off x="6749066" y="1009224"/>
            <a:ext cx="5330597" cy="5939996"/>
            <a:chOff x="6513062" y="971517"/>
            <a:chExt cx="5330597" cy="59399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0721D9-967D-46C4-91DF-11DE5816B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00103" y="2870279"/>
              <a:ext cx="2843556" cy="191436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16239E-50F9-43B2-9A25-C8B57E1BD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3062" y="2826517"/>
              <a:ext cx="2876781" cy="191436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203EC30-D495-445A-8461-CAD245618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4243" y="4784645"/>
              <a:ext cx="3124200" cy="212686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A3427E-4A8E-4936-AE76-07CB87CBC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54565" y="971517"/>
              <a:ext cx="3752303" cy="185500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D5B2A2D-D57A-4602-97C1-D7F7B4A274B5}"/>
                </a:ext>
              </a:extLst>
            </p:cNvPr>
            <p:cNvSpPr/>
            <p:nvPr/>
          </p:nvSpPr>
          <p:spPr>
            <a:xfrm>
              <a:off x="9076343" y="6488668"/>
              <a:ext cx="10198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Cheilosis</a:t>
              </a:r>
              <a:endParaRPr lang="en-I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14ECDC-ADD1-479C-986C-BAC3B15735B9}"/>
                </a:ext>
              </a:extLst>
            </p:cNvPr>
            <p:cNvSpPr/>
            <p:nvPr/>
          </p:nvSpPr>
          <p:spPr>
            <a:xfrm>
              <a:off x="9643074" y="4389634"/>
              <a:ext cx="19907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Angular stomatitis </a:t>
              </a:r>
              <a:endParaRPr lang="en-IN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EB1702-CECE-4A64-BA90-1086D361DABC}"/>
                </a:ext>
              </a:extLst>
            </p:cNvPr>
            <p:cNvSpPr/>
            <p:nvPr/>
          </p:nvSpPr>
          <p:spPr>
            <a:xfrm>
              <a:off x="7420157" y="4415313"/>
              <a:ext cx="10293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Red eyes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33332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1358</Words>
  <Application>Microsoft Office PowerPoint</Application>
  <PresentationFormat>Widescreen</PresentationFormat>
  <Paragraphs>367</Paragraphs>
  <Slides>39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Algerian</vt:lpstr>
      <vt:lpstr>Arial</vt:lpstr>
      <vt:lpstr>Calibri</vt:lpstr>
      <vt:lpstr>Calibri Light</vt:lpstr>
      <vt:lpstr>Monotype Corsiva</vt:lpstr>
      <vt:lpstr>Wingdings</vt:lpstr>
      <vt:lpstr>Office Theme</vt:lpstr>
      <vt:lpstr>PowerPoint Presentation</vt:lpstr>
      <vt:lpstr>PowerPoint Presentation</vt:lpstr>
      <vt:lpstr>PowerPoint Presentation</vt:lpstr>
      <vt:lpstr>DEFICIENCY OF VITAMIN A (Retinoids)</vt:lpstr>
      <vt:lpstr>Deficiency of Vitamin D (Cholecalciferol)</vt:lpstr>
      <vt:lpstr>Deficiency of Vitamin E (Tocopherol)</vt:lpstr>
      <vt:lpstr>Deficiency of Vitamin K (Phylloquinone) </vt:lpstr>
      <vt:lpstr>Vitamin B1 (Thiamine)- Deficiency</vt:lpstr>
      <vt:lpstr>Vitamin B2 (Riboflavin) - Deficiency</vt:lpstr>
      <vt:lpstr>Find your answer</vt:lpstr>
      <vt:lpstr>Vitamin B3 (Niacin) - Deficiency</vt:lpstr>
      <vt:lpstr>Vitamin B5 (Pantothenic Acid) - Deficiency</vt:lpstr>
      <vt:lpstr>Vitamin B6 (Pyridoxine) - Deficiency</vt:lpstr>
      <vt:lpstr>Find your answer</vt:lpstr>
      <vt:lpstr>Vitamin B9 (Folic Acid) - Deficiency</vt:lpstr>
      <vt:lpstr>Vitamin B12 (Cyanocobalamin) - Deficiency</vt:lpstr>
      <vt:lpstr>Vitamin C (Ascorbic Acid) - Deficiency</vt:lpstr>
      <vt:lpstr>Overview of Water Soluble Deficiency</vt:lpstr>
      <vt:lpstr>Find your answer</vt:lpstr>
      <vt:lpstr>Find your answer</vt:lpstr>
      <vt:lpstr>CALCIUM</vt:lpstr>
      <vt:lpstr>CALCIUM</vt:lpstr>
      <vt:lpstr>IRON</vt:lpstr>
      <vt:lpstr>IRON</vt:lpstr>
      <vt:lpstr>Find your answer</vt:lpstr>
      <vt:lpstr>IODINE</vt:lpstr>
      <vt:lpstr>IODINE</vt:lpstr>
      <vt:lpstr>SODIUM</vt:lpstr>
      <vt:lpstr>SODIUM</vt:lpstr>
      <vt:lpstr>Find your answer</vt:lpstr>
      <vt:lpstr>POTASSIUM</vt:lpstr>
      <vt:lpstr>POTASSIUM</vt:lpstr>
      <vt:lpstr>PHOSPHORUS</vt:lpstr>
      <vt:lpstr>Find your answer</vt:lpstr>
      <vt:lpstr>ZINC</vt:lpstr>
      <vt:lpstr>PowerPoint Presentation</vt:lpstr>
      <vt:lpstr>MAGNESIUM</vt:lpstr>
      <vt:lpstr>PowerPoint Presentation</vt:lpstr>
      <vt:lpstr>EAT THE BEST AND LEAVE THE REST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14</cp:revision>
  <dcterms:created xsi:type="dcterms:W3CDTF">2021-01-04T05:21:05Z</dcterms:created>
  <dcterms:modified xsi:type="dcterms:W3CDTF">2021-04-12T07:20:55Z</dcterms:modified>
</cp:coreProperties>
</file>